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1"/>
  </p:notesMasterIdLst>
  <p:sldIdLst>
    <p:sldId id="256" r:id="rId2"/>
    <p:sldId id="258" r:id="rId3"/>
    <p:sldId id="259" r:id="rId4"/>
    <p:sldId id="288" r:id="rId5"/>
    <p:sldId id="308" r:id="rId6"/>
    <p:sldId id="318" r:id="rId7"/>
    <p:sldId id="267" r:id="rId8"/>
    <p:sldId id="309" r:id="rId9"/>
    <p:sldId id="317" r:id="rId10"/>
    <p:sldId id="319" r:id="rId11"/>
    <p:sldId id="320" r:id="rId12"/>
    <p:sldId id="321" r:id="rId13"/>
    <p:sldId id="322" r:id="rId14"/>
    <p:sldId id="323" r:id="rId15"/>
    <p:sldId id="324" r:id="rId16"/>
    <p:sldId id="325" r:id="rId17"/>
    <p:sldId id="326" r:id="rId18"/>
    <p:sldId id="327" r:id="rId19"/>
    <p:sldId id="316" r:id="rId20"/>
  </p:sldIdLst>
  <p:sldSz cx="9144000" cy="5143500" type="screen16x9"/>
  <p:notesSz cx="6858000" cy="9144000"/>
  <p:embeddedFontLst>
    <p:embeddedFont>
      <p:font typeface="Squada One" panose="020B0604020202020204" charset="0"/>
      <p:regular r:id="rId22"/>
    </p:embeddedFont>
    <p:embeddedFont>
      <p:font typeface="Titillium Web" panose="000005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7D42EF-A79F-4082-B841-3CCE35CDA85A}" v="8" dt="2024-04-22T19:24:57.267"/>
  </p1510:revLst>
</p1510:revInfo>
</file>

<file path=ppt/tableStyles.xml><?xml version="1.0" encoding="utf-8"?>
<a:tblStyleLst xmlns:a="http://schemas.openxmlformats.org/drawingml/2006/main" def="{F4FC171B-B518-4939-843C-29B37A624471}">
  <a:tblStyle styleId="{F4FC171B-B518-4939-843C-29B37A62447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854" autoAdjust="0"/>
    <p:restoredTop sz="94660"/>
  </p:normalViewPr>
  <p:slideViewPr>
    <p:cSldViewPr snapToGrid="0">
      <p:cViewPr varScale="1">
        <p:scale>
          <a:sx n="78" d="100"/>
          <a:sy n="78" d="100"/>
        </p:scale>
        <p:origin x="77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thik Vinnakota" userId="2303fb8f72578e58" providerId="LiveId" clId="{0F7D42EF-A79F-4082-B841-3CCE35CDA85A}"/>
    <pc:docChg chg="undo custSel modSld">
      <pc:chgData name="Karthik Vinnakota" userId="2303fb8f72578e58" providerId="LiveId" clId="{0F7D42EF-A79F-4082-B841-3CCE35CDA85A}" dt="2024-04-22T20:02:09.462" v="68" actId="20577"/>
      <pc:docMkLst>
        <pc:docMk/>
      </pc:docMkLst>
      <pc:sldChg chg="addSp delSp modSp mod">
        <pc:chgData name="Karthik Vinnakota" userId="2303fb8f72578e58" providerId="LiveId" clId="{0F7D42EF-A79F-4082-B841-3CCE35CDA85A}" dt="2024-04-22T19:25:37.086" v="52" actId="20577"/>
        <pc:sldMkLst>
          <pc:docMk/>
          <pc:sldMk cId="3182620712" sldId="324"/>
        </pc:sldMkLst>
        <pc:spChg chg="add mod">
          <ac:chgData name="Karthik Vinnakota" userId="2303fb8f72578e58" providerId="LiveId" clId="{0F7D42EF-A79F-4082-B841-3CCE35CDA85A}" dt="2024-04-22T19:24:56.610" v="47" actId="1076"/>
          <ac:spMkLst>
            <pc:docMk/>
            <pc:sldMk cId="3182620712" sldId="324"/>
            <ac:spMk id="2" creationId="{5C9485F0-D119-35A4-700D-15A84CCE1028}"/>
          </ac:spMkLst>
        </pc:spChg>
        <pc:spChg chg="add mod">
          <ac:chgData name="Karthik Vinnakota" userId="2303fb8f72578e58" providerId="LiveId" clId="{0F7D42EF-A79F-4082-B841-3CCE35CDA85A}" dt="2024-04-22T19:24:56.610" v="47" actId="1076"/>
          <ac:spMkLst>
            <pc:docMk/>
            <pc:sldMk cId="3182620712" sldId="324"/>
            <ac:spMk id="5" creationId="{7DD09A78-8F90-1761-EC49-926B10C9752B}"/>
          </ac:spMkLst>
        </pc:spChg>
        <pc:spChg chg="add mod">
          <ac:chgData name="Karthik Vinnakota" userId="2303fb8f72578e58" providerId="LiveId" clId="{0F7D42EF-A79F-4082-B841-3CCE35CDA85A}" dt="2024-04-22T19:23:18.475" v="25"/>
          <ac:spMkLst>
            <pc:docMk/>
            <pc:sldMk cId="3182620712" sldId="324"/>
            <ac:spMk id="6" creationId="{FC6A7DF7-5E04-7A31-6680-05113324CE9D}"/>
          </ac:spMkLst>
        </pc:spChg>
        <pc:spChg chg="add mod">
          <ac:chgData name="Karthik Vinnakota" userId="2303fb8f72578e58" providerId="LiveId" clId="{0F7D42EF-A79F-4082-B841-3CCE35CDA85A}" dt="2024-04-22T19:24:46.999" v="36" actId="1076"/>
          <ac:spMkLst>
            <pc:docMk/>
            <pc:sldMk cId="3182620712" sldId="324"/>
            <ac:spMk id="7" creationId="{999DC69B-0B2A-0F9C-24C0-C1D41EF3389D}"/>
          </ac:spMkLst>
        </pc:spChg>
        <pc:spChg chg="add mod">
          <ac:chgData name="Karthik Vinnakota" userId="2303fb8f72578e58" providerId="LiveId" clId="{0F7D42EF-A79F-4082-B841-3CCE35CDA85A}" dt="2024-04-22T19:24:48.305" v="38" actId="1076"/>
          <ac:spMkLst>
            <pc:docMk/>
            <pc:sldMk cId="3182620712" sldId="324"/>
            <ac:spMk id="8" creationId="{95A09B86-C310-C98C-38DA-2A25C0AA2925}"/>
          </ac:spMkLst>
        </pc:spChg>
        <pc:spChg chg="add del mod">
          <ac:chgData name="Karthik Vinnakota" userId="2303fb8f72578e58" providerId="LiveId" clId="{0F7D42EF-A79F-4082-B841-3CCE35CDA85A}" dt="2024-04-22T19:25:37.086" v="52" actId="20577"/>
          <ac:spMkLst>
            <pc:docMk/>
            <pc:sldMk cId="3182620712" sldId="324"/>
            <ac:spMk id="10" creationId="{C1BDBB8A-F0D1-2884-20A5-67C5FF822022}"/>
          </ac:spMkLst>
        </pc:spChg>
        <pc:spChg chg="add del mod">
          <ac:chgData name="Karthik Vinnakota" userId="2303fb8f72578e58" providerId="LiveId" clId="{0F7D42EF-A79F-4082-B841-3CCE35CDA85A}" dt="2024-04-22T19:24:49.984" v="40" actId="20577"/>
          <ac:spMkLst>
            <pc:docMk/>
            <pc:sldMk cId="3182620712" sldId="324"/>
            <ac:spMk id="13" creationId="{FC6A7DF7-5E04-7A31-6680-05113324CE9D}"/>
          </ac:spMkLst>
        </pc:spChg>
        <pc:picChg chg="mod">
          <ac:chgData name="Karthik Vinnakota" userId="2303fb8f72578e58" providerId="LiveId" clId="{0F7D42EF-A79F-4082-B841-3CCE35CDA85A}" dt="2024-04-22T19:23:38.424" v="28" actId="1076"/>
          <ac:picMkLst>
            <pc:docMk/>
            <pc:sldMk cId="3182620712" sldId="324"/>
            <ac:picMk id="3" creationId="{51940DA0-1CC1-EFAE-8BCB-372FFBD99729}"/>
          </ac:picMkLst>
        </pc:picChg>
      </pc:sldChg>
      <pc:sldChg chg="modSp mod">
        <pc:chgData name="Karthik Vinnakota" userId="2303fb8f72578e58" providerId="LiveId" clId="{0F7D42EF-A79F-4082-B841-3CCE35CDA85A}" dt="2024-04-22T20:02:09.462" v="68" actId="20577"/>
        <pc:sldMkLst>
          <pc:docMk/>
          <pc:sldMk cId="3782809896" sldId="327"/>
        </pc:sldMkLst>
        <pc:spChg chg="mod">
          <ac:chgData name="Karthik Vinnakota" userId="2303fb8f72578e58" providerId="LiveId" clId="{0F7D42EF-A79F-4082-B841-3CCE35CDA85A}" dt="2024-04-22T20:02:09.462" v="68" actId="20577"/>
          <ac:spMkLst>
            <pc:docMk/>
            <pc:sldMk cId="3782809896" sldId="327"/>
            <ac:spMk id="708" creationId="{16C29E5B-2EC6-9B15-93D5-EE7B4913E6D3}"/>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2.jp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 Table of contents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 Introduction</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3. Our company</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4. Our team</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5. Problem</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6. Them vs. us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7. Solution</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8. SWOT analysis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9. Product overview</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10. Our plans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11. Product demo</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12. Traction</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13. Case study</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14. Reviews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15. Awards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16. Market size</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17. Target</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18. Competitors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19. Business model</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20. Timing</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21. Predicted growth</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22. Investment</a:t>
            </a:r>
            <a:endParaRPr sz="850">
              <a:solidFill>
                <a:srgbClr val="5F7D96"/>
              </a:solidFill>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4428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4274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90627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75039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26769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63471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00956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12940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687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3DC490A3-D6E2-A257-2C35-08C381B99419}"/>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D85FD60B-DFDA-6131-0FF6-F3A3D0C7E5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44ADBF23-0B3E-5119-7870-2CB1DDA6D26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9750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9a4ac67cd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9a4ac67cd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a48774def6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a48774def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9a4ac67cd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9a4ac67cd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a:extLst>
            <a:ext uri="{FF2B5EF4-FFF2-40B4-BE49-F238E27FC236}">
              <a16:creationId xmlns:a16="http://schemas.microsoft.com/office/drawing/2014/main" id="{F7CB95E3-0E03-E9BE-310B-88DEAB288F9E}"/>
            </a:ext>
          </a:extLst>
        </p:cNvPr>
        <p:cNvGrpSpPr/>
        <p:nvPr/>
      </p:nvGrpSpPr>
      <p:grpSpPr>
        <a:xfrm>
          <a:off x="0" y="0"/>
          <a:ext cx="0" cy="0"/>
          <a:chOff x="0" y="0"/>
          <a:chExt cx="0" cy="0"/>
        </a:xfrm>
      </p:grpSpPr>
      <p:sp>
        <p:nvSpPr>
          <p:cNvPr id="1547" name="Google Shape;1547;g9a4ac67cdb_0_25:notes">
            <a:extLst>
              <a:ext uri="{FF2B5EF4-FFF2-40B4-BE49-F238E27FC236}">
                <a16:creationId xmlns:a16="http://schemas.microsoft.com/office/drawing/2014/main" id="{F2084808-DCB6-EA20-E64A-71C2DA0557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9a4ac67cdb_0_25:notes">
            <a:extLst>
              <a:ext uri="{FF2B5EF4-FFF2-40B4-BE49-F238E27FC236}">
                <a16:creationId xmlns:a16="http://schemas.microsoft.com/office/drawing/2014/main" id="{9C5C3A83-03A6-AB4D-6603-69F6CE2FA20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7375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48279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a48774def6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AA61A2C3-5783-B75E-F875-EF4665BCD040}"/>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0922DE29-4507-DB73-7823-10F0E594F8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2F61803C-A317-69AC-A144-499AE2432A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72176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358CA9B-966D-5C30-D583-975B3ACDED6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C7D1CE7F-1E01-E7F2-E842-57E8CDF777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B52E6D60-D330-53C8-F838-118570C90A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0808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403F6E"/>
            </a:gs>
            <a:gs pos="100000">
              <a:srgbClr val="0B0D17"/>
            </a:gs>
          </a:gsLst>
          <a:lin ang="2700006"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06275" y="1614800"/>
            <a:ext cx="4314000" cy="11541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5200">
                <a:solidFill>
                  <a:srgbClr val="FFFFFF"/>
                </a:solidFill>
                <a:latin typeface="Squada One"/>
                <a:ea typeface="Squada One"/>
                <a:cs typeface="Squada One"/>
                <a:sym typeface="Squad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259613" y="3173025"/>
            <a:ext cx="4069500" cy="256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775EF5"/>
              </a:buClr>
              <a:buSzPts val="2800"/>
              <a:buNone/>
              <a:defRPr sz="1600">
                <a:solidFill>
                  <a:srgbClr val="FFFFFF"/>
                </a:solidFill>
                <a:latin typeface="Titillium Web"/>
                <a:ea typeface="Titillium Web"/>
                <a:cs typeface="Titillium Web"/>
                <a:sym typeface="Titillium Web"/>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101981" y="1837129"/>
            <a:ext cx="3748915" cy="3156397"/>
            <a:chOff x="101981" y="1837129"/>
            <a:chExt cx="3748915" cy="3156397"/>
          </a:xfrm>
        </p:grpSpPr>
        <p:sp>
          <p:nvSpPr>
            <p:cNvPr id="12" name="Google Shape;12;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rot="10800000" flipH="1">
            <a:off x="101981" y="93204"/>
            <a:ext cx="3748915" cy="3156397"/>
            <a:chOff x="101981" y="1837129"/>
            <a:chExt cx="3748915" cy="3156397"/>
          </a:xfrm>
        </p:grpSpPr>
        <p:sp>
          <p:nvSpPr>
            <p:cNvPr id="41" name="Google Shape;41;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19"/>
        <p:cNvGrpSpPr/>
        <p:nvPr/>
      </p:nvGrpSpPr>
      <p:grpSpPr>
        <a:xfrm>
          <a:off x="0" y="0"/>
          <a:ext cx="0" cy="0"/>
          <a:chOff x="0" y="0"/>
          <a:chExt cx="0" cy="0"/>
        </a:xfrm>
      </p:grpSpPr>
      <p:sp>
        <p:nvSpPr>
          <p:cNvPr id="220" name="Google Shape;220;p9"/>
          <p:cNvSpPr txBox="1">
            <a:spLocks noGrp="1"/>
          </p:cNvSpPr>
          <p:nvPr>
            <p:ph type="title"/>
          </p:nvPr>
        </p:nvSpPr>
        <p:spPr>
          <a:xfrm>
            <a:off x="720000" y="1412950"/>
            <a:ext cx="3590700" cy="1020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21" name="Google Shape;221;p9"/>
          <p:cNvSpPr txBox="1">
            <a:spLocks noGrp="1"/>
          </p:cNvSpPr>
          <p:nvPr>
            <p:ph type="subTitle" idx="1"/>
          </p:nvPr>
        </p:nvSpPr>
        <p:spPr>
          <a:xfrm>
            <a:off x="720000" y="2881225"/>
            <a:ext cx="37755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solidFill>
                  <a:srgbClr val="8E8BD8"/>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22" name="Google Shape;222;p9"/>
          <p:cNvSpPr/>
          <p:nvPr/>
        </p:nvSpPr>
        <p:spPr>
          <a:xfrm>
            <a:off x="4781100" y="883200"/>
            <a:ext cx="3377100" cy="33771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8075" y="2592175"/>
            <a:ext cx="4773025" cy="191600"/>
          </a:xfrm>
          <a:custGeom>
            <a:avLst/>
            <a:gdLst/>
            <a:ahLst/>
            <a:cxnLst/>
            <a:rect l="l" t="t" r="r" b="b"/>
            <a:pathLst>
              <a:path w="190921" h="7664" extrusionOk="0">
                <a:moveTo>
                  <a:pt x="0" y="7664"/>
                </a:moveTo>
                <a:lnTo>
                  <a:pt x="29121" y="7664"/>
                </a:lnTo>
                <a:lnTo>
                  <a:pt x="29121" y="0"/>
                </a:lnTo>
                <a:lnTo>
                  <a:pt x="190921" y="97"/>
                </a:lnTo>
              </a:path>
            </a:pathLst>
          </a:cu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5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
    <p:bg>
      <p:bgPr>
        <a:gradFill>
          <a:gsLst>
            <a:gs pos="0">
              <a:srgbClr val="403F6E"/>
            </a:gs>
            <a:gs pos="100000">
              <a:srgbClr val="0B0D17"/>
            </a:gs>
          </a:gsLst>
          <a:lin ang="13500032" scaled="0"/>
        </a:gradFill>
        <a:effectLst/>
      </p:bgPr>
    </p:bg>
    <p:spTree>
      <p:nvGrpSpPr>
        <p:cNvPr id="1" name="Shape 257"/>
        <p:cNvGrpSpPr/>
        <p:nvPr/>
      </p:nvGrpSpPr>
      <p:grpSpPr>
        <a:xfrm>
          <a:off x="0" y="0"/>
          <a:ext cx="0" cy="0"/>
          <a:chOff x="0" y="0"/>
          <a:chExt cx="0" cy="0"/>
        </a:xfrm>
      </p:grpSpPr>
      <p:sp>
        <p:nvSpPr>
          <p:cNvPr id="258" name="Google Shape;258;p13"/>
          <p:cNvSpPr txBox="1">
            <a:spLocks noGrp="1"/>
          </p:cNvSpPr>
          <p:nvPr>
            <p:ph type="title" hasCustomPrompt="1"/>
          </p:nvPr>
        </p:nvSpPr>
        <p:spPr>
          <a:xfrm>
            <a:off x="4782363" y="176635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59" name="Google Shape;259;p13"/>
          <p:cNvSpPr txBox="1">
            <a:spLocks noGrp="1"/>
          </p:cNvSpPr>
          <p:nvPr>
            <p:ph type="subTitle" idx="1"/>
          </p:nvPr>
        </p:nvSpPr>
        <p:spPr>
          <a:xfrm>
            <a:off x="6187075" y="1766350"/>
            <a:ext cx="2236800" cy="4197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260" name="Google Shape;260;p13"/>
          <p:cNvSpPr txBox="1">
            <a:spLocks noGrp="1"/>
          </p:cNvSpPr>
          <p:nvPr>
            <p:ph type="subTitle" idx="2"/>
          </p:nvPr>
        </p:nvSpPr>
        <p:spPr>
          <a:xfrm>
            <a:off x="6187075" y="210187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
        <p:nvSpPr>
          <p:cNvPr id="261" name="Google Shape;261;p13"/>
          <p:cNvSpPr txBox="1">
            <a:spLocks noGrp="1"/>
          </p:cNvSpPr>
          <p:nvPr>
            <p:ph type="title" idx="3" hasCustomPrompt="1"/>
          </p:nvPr>
        </p:nvSpPr>
        <p:spPr>
          <a:xfrm>
            <a:off x="4782363" y="341730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62" name="Google Shape;262;p13"/>
          <p:cNvSpPr txBox="1">
            <a:spLocks noGrp="1"/>
          </p:cNvSpPr>
          <p:nvPr>
            <p:ph type="subTitle" idx="4"/>
          </p:nvPr>
        </p:nvSpPr>
        <p:spPr>
          <a:xfrm>
            <a:off x="6187075" y="3417300"/>
            <a:ext cx="2236800" cy="419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263" name="Google Shape;263;p13"/>
          <p:cNvSpPr txBox="1">
            <a:spLocks noGrp="1"/>
          </p:cNvSpPr>
          <p:nvPr>
            <p:ph type="subTitle" idx="5"/>
          </p:nvPr>
        </p:nvSpPr>
        <p:spPr>
          <a:xfrm>
            <a:off x="6187075" y="375282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
        <p:nvSpPr>
          <p:cNvPr id="264" name="Google Shape;264;p13"/>
          <p:cNvSpPr txBox="1">
            <a:spLocks noGrp="1"/>
          </p:cNvSpPr>
          <p:nvPr>
            <p:ph type="title" idx="6" hasCustomPrompt="1"/>
          </p:nvPr>
        </p:nvSpPr>
        <p:spPr>
          <a:xfrm>
            <a:off x="3068313" y="176635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65" name="Google Shape;265;p13"/>
          <p:cNvSpPr txBox="1">
            <a:spLocks noGrp="1"/>
          </p:cNvSpPr>
          <p:nvPr>
            <p:ph type="title" idx="7" hasCustomPrompt="1"/>
          </p:nvPr>
        </p:nvSpPr>
        <p:spPr>
          <a:xfrm>
            <a:off x="3068313" y="341730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66" name="Google Shape;266;p13"/>
          <p:cNvSpPr txBox="1">
            <a:spLocks noGrp="1"/>
          </p:cNvSpPr>
          <p:nvPr>
            <p:ph type="subTitle" idx="8"/>
          </p:nvPr>
        </p:nvSpPr>
        <p:spPr>
          <a:xfrm>
            <a:off x="720000" y="1766350"/>
            <a:ext cx="2236800" cy="4197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r" rtl="0">
              <a:spcBef>
                <a:spcPts val="1600"/>
              </a:spcBef>
              <a:spcAft>
                <a:spcPts val="0"/>
              </a:spcAft>
              <a:buSzPts val="1600"/>
              <a:buNone/>
              <a:defRPr/>
            </a:lvl2pPr>
            <a:lvl3pPr lvl="2" algn="r" rtl="0">
              <a:spcBef>
                <a:spcPts val="1600"/>
              </a:spcBef>
              <a:spcAft>
                <a:spcPts val="0"/>
              </a:spcAft>
              <a:buSzPts val="1600"/>
              <a:buNone/>
              <a:defRPr/>
            </a:lvl3pPr>
            <a:lvl4pPr lvl="3" algn="r" rtl="0">
              <a:spcBef>
                <a:spcPts val="1600"/>
              </a:spcBef>
              <a:spcAft>
                <a:spcPts val="0"/>
              </a:spcAft>
              <a:buSzPts val="1600"/>
              <a:buNone/>
              <a:defRPr/>
            </a:lvl4pPr>
            <a:lvl5pPr lvl="4" algn="r" rtl="0">
              <a:spcBef>
                <a:spcPts val="1600"/>
              </a:spcBef>
              <a:spcAft>
                <a:spcPts val="0"/>
              </a:spcAft>
              <a:buSzPts val="1600"/>
              <a:buNone/>
              <a:defRPr/>
            </a:lvl5pPr>
            <a:lvl6pPr lvl="5" algn="r" rtl="0">
              <a:spcBef>
                <a:spcPts val="1600"/>
              </a:spcBef>
              <a:spcAft>
                <a:spcPts val="0"/>
              </a:spcAft>
              <a:buSzPts val="1600"/>
              <a:buNone/>
              <a:defRPr/>
            </a:lvl6pPr>
            <a:lvl7pPr lvl="6" algn="r" rtl="0">
              <a:spcBef>
                <a:spcPts val="1600"/>
              </a:spcBef>
              <a:spcAft>
                <a:spcPts val="0"/>
              </a:spcAft>
              <a:buSzPts val="1600"/>
              <a:buNone/>
              <a:defRPr/>
            </a:lvl7pPr>
            <a:lvl8pPr lvl="7" algn="r" rtl="0">
              <a:spcBef>
                <a:spcPts val="1600"/>
              </a:spcBef>
              <a:spcAft>
                <a:spcPts val="0"/>
              </a:spcAft>
              <a:buSzPts val="1600"/>
              <a:buNone/>
              <a:defRPr/>
            </a:lvl8pPr>
            <a:lvl9pPr lvl="8" algn="r" rtl="0">
              <a:spcBef>
                <a:spcPts val="1600"/>
              </a:spcBef>
              <a:spcAft>
                <a:spcPts val="1600"/>
              </a:spcAft>
              <a:buSzPts val="1600"/>
              <a:buNone/>
              <a:defRPr/>
            </a:lvl9pPr>
          </a:lstStyle>
          <a:p>
            <a:endParaRPr/>
          </a:p>
        </p:txBody>
      </p:sp>
      <p:sp>
        <p:nvSpPr>
          <p:cNvPr id="267" name="Google Shape;267;p13"/>
          <p:cNvSpPr txBox="1">
            <a:spLocks noGrp="1"/>
          </p:cNvSpPr>
          <p:nvPr>
            <p:ph type="subTitle" idx="9"/>
          </p:nvPr>
        </p:nvSpPr>
        <p:spPr>
          <a:xfrm>
            <a:off x="720000" y="2101875"/>
            <a:ext cx="2236800" cy="69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8E8BD8"/>
              </a:buClr>
              <a:buSzPts val="1600"/>
              <a:buNone/>
              <a:defRPr>
                <a:solidFill>
                  <a:srgbClr val="8E8BD8"/>
                </a:solidFill>
              </a:defRPr>
            </a:lvl1pPr>
            <a:lvl2pPr lvl="1" algn="r" rtl="0">
              <a:spcBef>
                <a:spcPts val="1600"/>
              </a:spcBef>
              <a:spcAft>
                <a:spcPts val="0"/>
              </a:spcAft>
              <a:buClr>
                <a:srgbClr val="8E8BD8"/>
              </a:buClr>
              <a:buSzPts val="1600"/>
              <a:buNone/>
              <a:defRPr>
                <a:solidFill>
                  <a:srgbClr val="8E8BD8"/>
                </a:solidFill>
              </a:defRPr>
            </a:lvl2pPr>
            <a:lvl3pPr lvl="2" algn="r" rtl="0">
              <a:spcBef>
                <a:spcPts val="1600"/>
              </a:spcBef>
              <a:spcAft>
                <a:spcPts val="0"/>
              </a:spcAft>
              <a:buClr>
                <a:srgbClr val="8E8BD8"/>
              </a:buClr>
              <a:buSzPts val="1600"/>
              <a:buNone/>
              <a:defRPr>
                <a:solidFill>
                  <a:srgbClr val="8E8BD8"/>
                </a:solidFill>
              </a:defRPr>
            </a:lvl3pPr>
            <a:lvl4pPr lvl="3" algn="r" rtl="0">
              <a:spcBef>
                <a:spcPts val="1600"/>
              </a:spcBef>
              <a:spcAft>
                <a:spcPts val="0"/>
              </a:spcAft>
              <a:buClr>
                <a:srgbClr val="8E8BD8"/>
              </a:buClr>
              <a:buSzPts val="1600"/>
              <a:buNone/>
              <a:defRPr>
                <a:solidFill>
                  <a:srgbClr val="8E8BD8"/>
                </a:solidFill>
              </a:defRPr>
            </a:lvl4pPr>
            <a:lvl5pPr lvl="4" algn="r" rtl="0">
              <a:spcBef>
                <a:spcPts val="1600"/>
              </a:spcBef>
              <a:spcAft>
                <a:spcPts val="0"/>
              </a:spcAft>
              <a:buClr>
                <a:srgbClr val="8E8BD8"/>
              </a:buClr>
              <a:buSzPts val="1600"/>
              <a:buNone/>
              <a:defRPr>
                <a:solidFill>
                  <a:srgbClr val="8E8BD8"/>
                </a:solidFill>
              </a:defRPr>
            </a:lvl5pPr>
            <a:lvl6pPr lvl="5" algn="r" rtl="0">
              <a:spcBef>
                <a:spcPts val="1600"/>
              </a:spcBef>
              <a:spcAft>
                <a:spcPts val="0"/>
              </a:spcAft>
              <a:buClr>
                <a:srgbClr val="8E8BD8"/>
              </a:buClr>
              <a:buSzPts val="1600"/>
              <a:buNone/>
              <a:defRPr>
                <a:solidFill>
                  <a:srgbClr val="8E8BD8"/>
                </a:solidFill>
              </a:defRPr>
            </a:lvl6pPr>
            <a:lvl7pPr lvl="6" algn="r" rtl="0">
              <a:spcBef>
                <a:spcPts val="1600"/>
              </a:spcBef>
              <a:spcAft>
                <a:spcPts val="0"/>
              </a:spcAft>
              <a:buClr>
                <a:srgbClr val="8E8BD8"/>
              </a:buClr>
              <a:buSzPts val="1600"/>
              <a:buNone/>
              <a:defRPr>
                <a:solidFill>
                  <a:srgbClr val="8E8BD8"/>
                </a:solidFill>
              </a:defRPr>
            </a:lvl7pPr>
            <a:lvl8pPr lvl="7" algn="r" rtl="0">
              <a:spcBef>
                <a:spcPts val="1600"/>
              </a:spcBef>
              <a:spcAft>
                <a:spcPts val="0"/>
              </a:spcAft>
              <a:buClr>
                <a:srgbClr val="8E8BD8"/>
              </a:buClr>
              <a:buSzPts val="1600"/>
              <a:buNone/>
              <a:defRPr>
                <a:solidFill>
                  <a:srgbClr val="8E8BD8"/>
                </a:solidFill>
              </a:defRPr>
            </a:lvl8pPr>
            <a:lvl9pPr lvl="8" algn="r" rtl="0">
              <a:spcBef>
                <a:spcPts val="1600"/>
              </a:spcBef>
              <a:spcAft>
                <a:spcPts val="1600"/>
              </a:spcAft>
              <a:buClr>
                <a:srgbClr val="8E8BD8"/>
              </a:buClr>
              <a:buSzPts val="1600"/>
              <a:buNone/>
              <a:defRPr>
                <a:solidFill>
                  <a:srgbClr val="8E8BD8"/>
                </a:solidFill>
              </a:defRPr>
            </a:lvl9pPr>
          </a:lstStyle>
          <a:p>
            <a:endParaRPr/>
          </a:p>
        </p:txBody>
      </p:sp>
      <p:sp>
        <p:nvSpPr>
          <p:cNvPr id="268" name="Google Shape;268;p13"/>
          <p:cNvSpPr txBox="1">
            <a:spLocks noGrp="1"/>
          </p:cNvSpPr>
          <p:nvPr>
            <p:ph type="subTitle" idx="13"/>
          </p:nvPr>
        </p:nvSpPr>
        <p:spPr>
          <a:xfrm>
            <a:off x="720000" y="3417300"/>
            <a:ext cx="2236800" cy="4197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r" rtl="0">
              <a:spcBef>
                <a:spcPts val="1600"/>
              </a:spcBef>
              <a:spcAft>
                <a:spcPts val="0"/>
              </a:spcAft>
              <a:buSzPts val="1600"/>
              <a:buNone/>
              <a:defRPr/>
            </a:lvl2pPr>
            <a:lvl3pPr lvl="2" algn="r" rtl="0">
              <a:spcBef>
                <a:spcPts val="1600"/>
              </a:spcBef>
              <a:spcAft>
                <a:spcPts val="0"/>
              </a:spcAft>
              <a:buSzPts val="1600"/>
              <a:buNone/>
              <a:defRPr/>
            </a:lvl3pPr>
            <a:lvl4pPr lvl="3" algn="r" rtl="0">
              <a:spcBef>
                <a:spcPts val="1600"/>
              </a:spcBef>
              <a:spcAft>
                <a:spcPts val="0"/>
              </a:spcAft>
              <a:buSzPts val="1600"/>
              <a:buNone/>
              <a:defRPr/>
            </a:lvl4pPr>
            <a:lvl5pPr lvl="4" algn="r" rtl="0">
              <a:spcBef>
                <a:spcPts val="1600"/>
              </a:spcBef>
              <a:spcAft>
                <a:spcPts val="0"/>
              </a:spcAft>
              <a:buSzPts val="1600"/>
              <a:buNone/>
              <a:defRPr/>
            </a:lvl5pPr>
            <a:lvl6pPr lvl="5" algn="r" rtl="0">
              <a:spcBef>
                <a:spcPts val="1600"/>
              </a:spcBef>
              <a:spcAft>
                <a:spcPts val="0"/>
              </a:spcAft>
              <a:buSzPts val="1600"/>
              <a:buNone/>
              <a:defRPr/>
            </a:lvl6pPr>
            <a:lvl7pPr lvl="6" algn="r" rtl="0">
              <a:spcBef>
                <a:spcPts val="1600"/>
              </a:spcBef>
              <a:spcAft>
                <a:spcPts val="0"/>
              </a:spcAft>
              <a:buSzPts val="1600"/>
              <a:buNone/>
              <a:defRPr/>
            </a:lvl7pPr>
            <a:lvl8pPr lvl="7" algn="r" rtl="0">
              <a:spcBef>
                <a:spcPts val="1600"/>
              </a:spcBef>
              <a:spcAft>
                <a:spcPts val="0"/>
              </a:spcAft>
              <a:buSzPts val="1600"/>
              <a:buNone/>
              <a:defRPr/>
            </a:lvl8pPr>
            <a:lvl9pPr lvl="8" algn="r" rtl="0">
              <a:spcBef>
                <a:spcPts val="1600"/>
              </a:spcBef>
              <a:spcAft>
                <a:spcPts val="1600"/>
              </a:spcAft>
              <a:buSzPts val="1600"/>
              <a:buNone/>
              <a:defRPr/>
            </a:lvl9pPr>
          </a:lstStyle>
          <a:p>
            <a:endParaRPr/>
          </a:p>
        </p:txBody>
      </p:sp>
      <p:sp>
        <p:nvSpPr>
          <p:cNvPr id="269" name="Google Shape;269;p13"/>
          <p:cNvSpPr txBox="1">
            <a:spLocks noGrp="1"/>
          </p:cNvSpPr>
          <p:nvPr>
            <p:ph type="subTitle" idx="14"/>
          </p:nvPr>
        </p:nvSpPr>
        <p:spPr>
          <a:xfrm>
            <a:off x="720000" y="3752825"/>
            <a:ext cx="2236800" cy="69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8E8BD8"/>
              </a:buClr>
              <a:buSzPts val="1600"/>
              <a:buNone/>
              <a:defRPr>
                <a:solidFill>
                  <a:srgbClr val="8E8BD8"/>
                </a:solidFill>
              </a:defRPr>
            </a:lvl1pPr>
            <a:lvl2pPr lvl="1" algn="r" rtl="0">
              <a:spcBef>
                <a:spcPts val="1600"/>
              </a:spcBef>
              <a:spcAft>
                <a:spcPts val="0"/>
              </a:spcAft>
              <a:buClr>
                <a:srgbClr val="8E8BD8"/>
              </a:buClr>
              <a:buSzPts val="1600"/>
              <a:buNone/>
              <a:defRPr>
                <a:solidFill>
                  <a:srgbClr val="8E8BD8"/>
                </a:solidFill>
              </a:defRPr>
            </a:lvl2pPr>
            <a:lvl3pPr lvl="2" algn="r" rtl="0">
              <a:spcBef>
                <a:spcPts val="1600"/>
              </a:spcBef>
              <a:spcAft>
                <a:spcPts val="0"/>
              </a:spcAft>
              <a:buClr>
                <a:srgbClr val="8E8BD8"/>
              </a:buClr>
              <a:buSzPts val="1600"/>
              <a:buNone/>
              <a:defRPr>
                <a:solidFill>
                  <a:srgbClr val="8E8BD8"/>
                </a:solidFill>
              </a:defRPr>
            </a:lvl3pPr>
            <a:lvl4pPr lvl="3" algn="r" rtl="0">
              <a:spcBef>
                <a:spcPts val="1600"/>
              </a:spcBef>
              <a:spcAft>
                <a:spcPts val="0"/>
              </a:spcAft>
              <a:buClr>
                <a:srgbClr val="8E8BD8"/>
              </a:buClr>
              <a:buSzPts val="1600"/>
              <a:buNone/>
              <a:defRPr>
                <a:solidFill>
                  <a:srgbClr val="8E8BD8"/>
                </a:solidFill>
              </a:defRPr>
            </a:lvl4pPr>
            <a:lvl5pPr lvl="4" algn="r" rtl="0">
              <a:spcBef>
                <a:spcPts val="1600"/>
              </a:spcBef>
              <a:spcAft>
                <a:spcPts val="0"/>
              </a:spcAft>
              <a:buClr>
                <a:srgbClr val="8E8BD8"/>
              </a:buClr>
              <a:buSzPts val="1600"/>
              <a:buNone/>
              <a:defRPr>
                <a:solidFill>
                  <a:srgbClr val="8E8BD8"/>
                </a:solidFill>
              </a:defRPr>
            </a:lvl5pPr>
            <a:lvl6pPr lvl="5" algn="r" rtl="0">
              <a:spcBef>
                <a:spcPts val="1600"/>
              </a:spcBef>
              <a:spcAft>
                <a:spcPts val="0"/>
              </a:spcAft>
              <a:buClr>
                <a:srgbClr val="8E8BD8"/>
              </a:buClr>
              <a:buSzPts val="1600"/>
              <a:buNone/>
              <a:defRPr>
                <a:solidFill>
                  <a:srgbClr val="8E8BD8"/>
                </a:solidFill>
              </a:defRPr>
            </a:lvl6pPr>
            <a:lvl7pPr lvl="6" algn="r" rtl="0">
              <a:spcBef>
                <a:spcPts val="1600"/>
              </a:spcBef>
              <a:spcAft>
                <a:spcPts val="0"/>
              </a:spcAft>
              <a:buClr>
                <a:srgbClr val="8E8BD8"/>
              </a:buClr>
              <a:buSzPts val="1600"/>
              <a:buNone/>
              <a:defRPr>
                <a:solidFill>
                  <a:srgbClr val="8E8BD8"/>
                </a:solidFill>
              </a:defRPr>
            </a:lvl7pPr>
            <a:lvl8pPr lvl="7" algn="r" rtl="0">
              <a:spcBef>
                <a:spcPts val="1600"/>
              </a:spcBef>
              <a:spcAft>
                <a:spcPts val="0"/>
              </a:spcAft>
              <a:buClr>
                <a:srgbClr val="8E8BD8"/>
              </a:buClr>
              <a:buSzPts val="1600"/>
              <a:buNone/>
              <a:defRPr>
                <a:solidFill>
                  <a:srgbClr val="8E8BD8"/>
                </a:solidFill>
              </a:defRPr>
            </a:lvl8pPr>
            <a:lvl9pPr lvl="8" algn="r" rtl="0">
              <a:spcBef>
                <a:spcPts val="1600"/>
              </a:spcBef>
              <a:spcAft>
                <a:spcPts val="1600"/>
              </a:spcAft>
              <a:buClr>
                <a:srgbClr val="8E8BD8"/>
              </a:buClr>
              <a:buSzPts val="1600"/>
              <a:buNone/>
              <a:defRPr>
                <a:solidFill>
                  <a:srgbClr val="8E8BD8"/>
                </a:solidFill>
              </a:defRPr>
            </a:lvl9pPr>
          </a:lstStyle>
          <a:p>
            <a:endParaRPr/>
          </a:p>
        </p:txBody>
      </p:sp>
      <p:sp>
        <p:nvSpPr>
          <p:cNvPr id="270" name="Google Shape;270;p13"/>
          <p:cNvSpPr txBox="1">
            <a:spLocks noGrp="1"/>
          </p:cNvSpPr>
          <p:nvPr>
            <p:ph type="title" idx="15"/>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71" name="Google Shape;271;p13"/>
          <p:cNvGrpSpPr/>
          <p:nvPr/>
        </p:nvGrpSpPr>
        <p:grpSpPr>
          <a:xfrm>
            <a:off x="5907766" y="88094"/>
            <a:ext cx="3156397" cy="3748915"/>
            <a:chOff x="5907766" y="88094"/>
            <a:chExt cx="3156397" cy="3748915"/>
          </a:xfrm>
        </p:grpSpPr>
        <p:sp>
          <p:nvSpPr>
            <p:cNvPr id="272" name="Google Shape;272;p13"/>
            <p:cNvSpPr/>
            <p:nvPr/>
          </p:nvSpPr>
          <p:spPr>
            <a:xfrm rot="-5400000">
              <a:off x="8778094" y="1370628"/>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rot="-5400000">
              <a:off x="8639490" y="119745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rot="-5400000">
              <a:off x="8994857" y="881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rot="-5400000">
              <a:off x="8386629" y="69270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rot="-5400000">
              <a:off x="8794456" y="319462"/>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rot="-5400000">
              <a:off x="7613237" y="881531"/>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rot="-5400000">
              <a:off x="7266137" y="488965"/>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rot="-5400000">
              <a:off x="8286427" y="88094"/>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rot="-5400000">
              <a:off x="7791894" y="419654"/>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rot="-5400000">
              <a:off x="8994850" y="1035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3"/>
            <p:cNvSpPr/>
            <p:nvPr/>
          </p:nvSpPr>
          <p:spPr>
            <a:xfrm rot="-5400000">
              <a:off x="8994862" y="2117281"/>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rot="-5400000">
              <a:off x="8166632" y="881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rot="-5400000">
              <a:off x="7428994" y="1012916"/>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rot="-5400000">
              <a:off x="6896466" y="14013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rot="-5400000">
              <a:off x="7529182" y="103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rot="-5400000">
              <a:off x="8809907" y="23280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rot="-5400000">
              <a:off x="8639482" y="17053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rot="-5400000">
              <a:off x="8894650" y="33530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rot="-5400000">
              <a:off x="6208569" y="504404"/>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rot="-5400000">
              <a:off x="8778091" y="32252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rot="-5400000">
              <a:off x="8811841" y="213558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rot="-5400000">
              <a:off x="8778091" y="5564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rot="-5400000">
              <a:off x="7131391" y="6763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rot="-5400000">
              <a:off x="5907766" y="2867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rot="-5400000">
              <a:off x="9013166" y="380431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13"/>
          <p:cNvSpPr/>
          <p:nvPr/>
        </p:nvSpPr>
        <p:spPr>
          <a:xfrm rot="-5400000">
            <a:off x="8001616" y="147083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3"/>
          <p:cNvGrpSpPr/>
          <p:nvPr/>
        </p:nvGrpSpPr>
        <p:grpSpPr>
          <a:xfrm rot="-5400000">
            <a:off x="5097341" y="103535"/>
            <a:ext cx="185859" cy="197069"/>
            <a:chOff x="8778091" y="3225260"/>
            <a:chExt cx="185859" cy="197069"/>
          </a:xfrm>
        </p:grpSpPr>
        <p:sp>
          <p:nvSpPr>
            <p:cNvPr id="299" name="Google Shape;299;p13"/>
            <p:cNvSpPr/>
            <p:nvPr/>
          </p:nvSpPr>
          <p:spPr>
            <a:xfrm rot="-5400000">
              <a:off x="8894650" y="33530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rot="-5400000">
              <a:off x="8778091" y="32252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3"/>
          <p:cNvSpPr/>
          <p:nvPr/>
        </p:nvSpPr>
        <p:spPr>
          <a:xfrm rot="10800000">
            <a:off x="4555648" y="10914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1">
  <p:cSld name="CUSTOM_3">
    <p:spTree>
      <p:nvGrpSpPr>
        <p:cNvPr id="1" name="Shape 330"/>
        <p:cNvGrpSpPr/>
        <p:nvPr/>
      </p:nvGrpSpPr>
      <p:grpSpPr>
        <a:xfrm>
          <a:off x="0" y="0"/>
          <a:ext cx="0" cy="0"/>
          <a:chOff x="0" y="0"/>
          <a:chExt cx="0" cy="0"/>
        </a:xfrm>
      </p:grpSpPr>
      <p:sp>
        <p:nvSpPr>
          <p:cNvPr id="331" name="Google Shape;331;p17"/>
          <p:cNvSpPr txBox="1">
            <a:spLocks noGrp="1"/>
          </p:cNvSpPr>
          <p:nvPr>
            <p:ph type="subTitle" idx="1"/>
          </p:nvPr>
        </p:nvSpPr>
        <p:spPr>
          <a:xfrm>
            <a:off x="720000" y="3182775"/>
            <a:ext cx="18246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32" name="Google Shape;332;p17"/>
          <p:cNvSpPr txBox="1">
            <a:spLocks noGrp="1"/>
          </p:cNvSpPr>
          <p:nvPr>
            <p:ph type="subTitle" idx="2"/>
          </p:nvPr>
        </p:nvSpPr>
        <p:spPr>
          <a:xfrm>
            <a:off x="720000" y="3670700"/>
            <a:ext cx="1824600" cy="9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33" name="Google Shape;333;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34" name="Google Shape;334;p17"/>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35" name="Google Shape;335;p17"/>
          <p:cNvSpPr txBox="1">
            <a:spLocks noGrp="1"/>
          </p:cNvSpPr>
          <p:nvPr>
            <p:ph type="subTitle" idx="3"/>
          </p:nvPr>
        </p:nvSpPr>
        <p:spPr>
          <a:xfrm>
            <a:off x="2679830" y="3182775"/>
            <a:ext cx="18246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36" name="Google Shape;336;p17"/>
          <p:cNvSpPr txBox="1">
            <a:spLocks noGrp="1"/>
          </p:cNvSpPr>
          <p:nvPr>
            <p:ph type="subTitle" idx="4"/>
          </p:nvPr>
        </p:nvSpPr>
        <p:spPr>
          <a:xfrm>
            <a:off x="2679832" y="3670700"/>
            <a:ext cx="1824600" cy="9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37" name="Google Shape;337;p17"/>
          <p:cNvSpPr txBox="1">
            <a:spLocks noGrp="1"/>
          </p:cNvSpPr>
          <p:nvPr>
            <p:ph type="subTitle" idx="5"/>
          </p:nvPr>
        </p:nvSpPr>
        <p:spPr>
          <a:xfrm>
            <a:off x="4639659" y="3182775"/>
            <a:ext cx="18246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38" name="Google Shape;338;p17"/>
          <p:cNvSpPr txBox="1">
            <a:spLocks noGrp="1"/>
          </p:cNvSpPr>
          <p:nvPr>
            <p:ph type="subTitle" idx="6"/>
          </p:nvPr>
        </p:nvSpPr>
        <p:spPr>
          <a:xfrm>
            <a:off x="4639665" y="3670700"/>
            <a:ext cx="1824600" cy="9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39" name="Google Shape;339;p17"/>
          <p:cNvSpPr txBox="1">
            <a:spLocks noGrp="1"/>
          </p:cNvSpPr>
          <p:nvPr>
            <p:ph type="subTitle" idx="7"/>
          </p:nvPr>
        </p:nvSpPr>
        <p:spPr>
          <a:xfrm>
            <a:off x="6599489" y="3182775"/>
            <a:ext cx="18246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40" name="Google Shape;340;p17"/>
          <p:cNvSpPr txBox="1">
            <a:spLocks noGrp="1"/>
          </p:cNvSpPr>
          <p:nvPr>
            <p:ph type="subTitle" idx="8"/>
          </p:nvPr>
        </p:nvSpPr>
        <p:spPr>
          <a:xfrm>
            <a:off x="6599497" y="3670700"/>
            <a:ext cx="1824600" cy="9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41" name="Google Shape;341;p17"/>
          <p:cNvSpPr txBox="1">
            <a:spLocks noGrp="1"/>
          </p:cNvSpPr>
          <p:nvPr>
            <p:ph type="subTitle" idx="9"/>
          </p:nvPr>
        </p:nvSpPr>
        <p:spPr>
          <a:xfrm>
            <a:off x="720000" y="2009888"/>
            <a:ext cx="18246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42" name="Google Shape;342;p17"/>
          <p:cNvSpPr txBox="1">
            <a:spLocks noGrp="1"/>
          </p:cNvSpPr>
          <p:nvPr>
            <p:ph type="subTitle" idx="13"/>
          </p:nvPr>
        </p:nvSpPr>
        <p:spPr>
          <a:xfrm>
            <a:off x="2679830" y="2009888"/>
            <a:ext cx="18246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43" name="Google Shape;343;p17"/>
          <p:cNvSpPr txBox="1">
            <a:spLocks noGrp="1"/>
          </p:cNvSpPr>
          <p:nvPr>
            <p:ph type="subTitle" idx="14"/>
          </p:nvPr>
        </p:nvSpPr>
        <p:spPr>
          <a:xfrm>
            <a:off x="4639659" y="2009888"/>
            <a:ext cx="18246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44" name="Google Shape;344;p17"/>
          <p:cNvSpPr txBox="1">
            <a:spLocks noGrp="1"/>
          </p:cNvSpPr>
          <p:nvPr>
            <p:ph type="subTitle" idx="15"/>
          </p:nvPr>
        </p:nvSpPr>
        <p:spPr>
          <a:xfrm>
            <a:off x="6599489" y="2009888"/>
            <a:ext cx="18246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p:cSld name="CUSTOM_7">
    <p:spTree>
      <p:nvGrpSpPr>
        <p:cNvPr id="1" name="Shape 451"/>
        <p:cNvGrpSpPr/>
        <p:nvPr/>
      </p:nvGrpSpPr>
      <p:grpSpPr>
        <a:xfrm>
          <a:off x="0" y="0"/>
          <a:ext cx="0" cy="0"/>
          <a:chOff x="0" y="0"/>
          <a:chExt cx="0" cy="0"/>
        </a:xfrm>
      </p:grpSpPr>
      <p:sp>
        <p:nvSpPr>
          <p:cNvPr id="452" name="Google Shape;452;p2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53" name="Google Shape;453;p24"/>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454" name="Google Shape;454;p24"/>
          <p:cNvSpPr txBox="1">
            <a:spLocks noGrp="1"/>
          </p:cNvSpPr>
          <p:nvPr>
            <p:ph type="subTitle" idx="1"/>
          </p:nvPr>
        </p:nvSpPr>
        <p:spPr>
          <a:xfrm>
            <a:off x="738750" y="1522050"/>
            <a:ext cx="7704000" cy="308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51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TITLE_1">
    <p:bg>
      <p:bgPr>
        <a:gradFill>
          <a:gsLst>
            <a:gs pos="0">
              <a:srgbClr val="403F6E"/>
            </a:gs>
            <a:gs pos="100000">
              <a:srgbClr val="0B0D17"/>
            </a:gs>
          </a:gsLst>
          <a:lin ang="2700006" scaled="0"/>
        </a:gradFill>
        <a:effectLst/>
      </p:bgPr>
    </p:bg>
    <p:spTree>
      <p:nvGrpSpPr>
        <p:cNvPr id="1" name="Shape 511"/>
        <p:cNvGrpSpPr/>
        <p:nvPr/>
      </p:nvGrpSpPr>
      <p:grpSpPr>
        <a:xfrm>
          <a:off x="0" y="0"/>
          <a:ext cx="0" cy="0"/>
          <a:chOff x="0" y="0"/>
          <a:chExt cx="0" cy="0"/>
        </a:xfrm>
      </p:grpSpPr>
      <p:grpSp>
        <p:nvGrpSpPr>
          <p:cNvPr id="512" name="Google Shape;512;p27"/>
          <p:cNvGrpSpPr/>
          <p:nvPr/>
        </p:nvGrpSpPr>
        <p:grpSpPr>
          <a:xfrm>
            <a:off x="101981" y="1837129"/>
            <a:ext cx="3748915" cy="3156397"/>
            <a:chOff x="101981" y="1837129"/>
            <a:chExt cx="3748915" cy="3156397"/>
          </a:xfrm>
        </p:grpSpPr>
        <p:sp>
          <p:nvSpPr>
            <p:cNvPr id="513" name="Google Shape;513;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27"/>
          <p:cNvGrpSpPr/>
          <p:nvPr/>
        </p:nvGrpSpPr>
        <p:grpSpPr>
          <a:xfrm rot="10800000">
            <a:off x="5296406" y="93204"/>
            <a:ext cx="3748915" cy="3156397"/>
            <a:chOff x="101981" y="1837129"/>
            <a:chExt cx="3748915" cy="3156397"/>
          </a:xfrm>
        </p:grpSpPr>
        <p:sp>
          <p:nvSpPr>
            <p:cNvPr id="542" name="Google Shape;542;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403F6E"/>
            </a:gs>
            <a:gs pos="100000">
              <a:srgbClr val="0B0D17"/>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1pPr>
            <a:lvl2pPr lvl="1">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2pPr>
            <a:lvl3pPr lvl="2">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3pPr>
            <a:lvl4pPr lvl="3">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4pPr>
            <a:lvl5pPr lvl="4">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5pPr>
            <a:lvl6pPr lvl="5">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6pPr>
            <a:lvl7pPr lvl="6">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7pPr>
            <a:lvl8pPr lvl="7">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8pPr>
            <a:lvl9pPr lvl="8">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720000" y="1483350"/>
            <a:ext cx="7704000" cy="30855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1pPr>
            <a:lvl2pPr marL="914400" lvl="1"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2pPr>
            <a:lvl3pPr marL="1371600" lvl="2"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3pPr>
            <a:lvl4pPr marL="1828800" lvl="3"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4pPr>
            <a:lvl5pPr marL="2286000" lvl="4"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5pPr>
            <a:lvl6pPr marL="2743200" lvl="5"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6pPr>
            <a:lvl7pPr marL="3200400" lvl="6"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7pPr>
            <a:lvl8pPr marL="3657600" lvl="7"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8pPr>
            <a:lvl9pPr marL="4114800" lvl="8" indent="-330200">
              <a:lnSpc>
                <a:spcPct val="115000"/>
              </a:lnSpc>
              <a:spcBef>
                <a:spcPts val="1600"/>
              </a:spcBef>
              <a:spcAft>
                <a:spcPts val="1600"/>
              </a:spcAft>
              <a:buClr>
                <a:srgbClr val="8E8BD8"/>
              </a:buClr>
              <a:buSzPts val="1600"/>
              <a:buFont typeface="Titillium Web"/>
              <a:buChar char="■"/>
              <a:defRPr sz="1600">
                <a:solidFill>
                  <a:srgbClr val="8E8BD8"/>
                </a:solidFill>
                <a:latin typeface="Titillium Web"/>
                <a:ea typeface="Titillium Web"/>
                <a:cs typeface="Titillium Web"/>
                <a:sym typeface="Titillium We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58" r:id="rId3"/>
    <p:sldLayoutId id="2147483659" r:id="rId4"/>
    <p:sldLayoutId id="2147483663" r:id="rId5"/>
    <p:sldLayoutId id="2147483670" r:id="rId6"/>
    <p:sldLayoutId id="2147483672" r:id="rId7"/>
    <p:sldLayoutId id="2147483673"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cxnSp>
        <p:nvCxnSpPr>
          <p:cNvPr id="578" name="Google Shape;578;p30"/>
          <p:cNvCxnSpPr/>
          <p:nvPr/>
        </p:nvCxnSpPr>
        <p:spPr>
          <a:xfrm>
            <a:off x="-1375" y="3325100"/>
            <a:ext cx="9161400" cy="0"/>
          </a:xfrm>
          <a:prstGeom prst="straightConnector1">
            <a:avLst/>
          </a:prstGeom>
          <a:noFill/>
          <a:ln w="28575" cap="flat" cmpd="sng">
            <a:solidFill>
              <a:srgbClr val="5B57DE"/>
            </a:solidFill>
            <a:prstDash val="solid"/>
            <a:round/>
            <a:headEnd type="none" w="med" len="med"/>
            <a:tailEnd type="none" w="med" len="med"/>
          </a:ln>
          <a:effectLst>
            <a:outerShdw blurRad="85725" algn="bl" rotWithShape="0">
              <a:srgbClr val="DFDEFF">
                <a:alpha val="50000"/>
              </a:srgbClr>
            </a:outerShdw>
          </a:effectLst>
        </p:spPr>
      </p:cxnSp>
      <p:pic>
        <p:nvPicPr>
          <p:cNvPr id="580" name="Google Shape;580;p30"/>
          <p:cNvPicPr preferRelativeResize="0"/>
          <p:nvPr/>
        </p:nvPicPr>
        <p:blipFill rotWithShape="1">
          <a:blip r:embed="rId3">
            <a:alphaModFix/>
          </a:blip>
          <a:srcRect l="11841" t="4328" r="6325" b="13837"/>
          <a:stretch/>
        </p:blipFill>
        <p:spPr>
          <a:xfrm>
            <a:off x="-1140778" y="-361586"/>
            <a:ext cx="5399602" cy="5399602"/>
          </a:xfrm>
          <a:prstGeom prst="rect">
            <a:avLst/>
          </a:prstGeom>
          <a:noFill/>
          <a:ln>
            <a:noFill/>
          </a:ln>
        </p:spPr>
      </p:pic>
      <p:sp>
        <p:nvSpPr>
          <p:cNvPr id="581" name="Google Shape;581;p30"/>
          <p:cNvSpPr txBox="1">
            <a:spLocks noGrp="1"/>
          </p:cNvSpPr>
          <p:nvPr>
            <p:ph type="ctrTitle"/>
          </p:nvPr>
        </p:nvSpPr>
        <p:spPr>
          <a:xfrm>
            <a:off x="4106275" y="269422"/>
            <a:ext cx="4314000" cy="351880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Exploring the Bitcoin</a:t>
            </a:r>
            <a:br>
              <a:rPr lang="en" dirty="0"/>
            </a:br>
            <a:r>
              <a:rPr lang="en" dirty="0"/>
              <a:t>Cryptocurrency Market </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5000" dirty="0"/>
              <a:t>Uploading Data to AWS EC2</a:t>
            </a:r>
            <a:endParaRPr sz="5000" dirty="0"/>
          </a:p>
        </p:txBody>
      </p:sp>
      <p:pic>
        <p:nvPicPr>
          <p:cNvPr id="5" name="Picture 4">
            <a:extLst>
              <a:ext uri="{FF2B5EF4-FFF2-40B4-BE49-F238E27FC236}">
                <a16:creationId xmlns:a16="http://schemas.microsoft.com/office/drawing/2014/main" id="{318D5909-E629-D46C-DB10-2DEC169C1BF5}"/>
              </a:ext>
            </a:extLst>
          </p:cNvPr>
          <p:cNvPicPr>
            <a:picLocks noChangeAspect="1"/>
          </p:cNvPicPr>
          <p:nvPr/>
        </p:nvPicPr>
        <p:blipFill>
          <a:blip r:embed="rId3"/>
          <a:stretch>
            <a:fillRect/>
          </a:stretch>
        </p:blipFill>
        <p:spPr>
          <a:xfrm>
            <a:off x="816428" y="2154216"/>
            <a:ext cx="7405007" cy="835068"/>
          </a:xfrm>
          <a:prstGeom prst="rect">
            <a:avLst/>
          </a:prstGeom>
        </p:spPr>
      </p:pic>
    </p:spTree>
    <p:extLst>
      <p:ext uri="{BB962C8B-B14F-4D97-AF65-F5344CB8AC3E}">
        <p14:creationId xmlns:p14="http://schemas.microsoft.com/office/powerpoint/2010/main" val="2443150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5000" dirty="0"/>
              <a:t>Connecting to AWS S3</a:t>
            </a:r>
            <a:endParaRPr sz="5000" dirty="0"/>
          </a:p>
        </p:txBody>
      </p:sp>
      <p:pic>
        <p:nvPicPr>
          <p:cNvPr id="2" name="Picture 1" descr="A screenshot of a computer&#10;&#10;Description automatically generated">
            <a:extLst>
              <a:ext uri="{FF2B5EF4-FFF2-40B4-BE49-F238E27FC236}">
                <a16:creationId xmlns:a16="http://schemas.microsoft.com/office/drawing/2014/main" id="{3867B927-EE12-F4F1-9A0D-C065724024DB}"/>
              </a:ext>
            </a:extLst>
          </p:cNvPr>
          <p:cNvPicPr>
            <a:picLocks noChangeAspect="1"/>
          </p:cNvPicPr>
          <p:nvPr/>
        </p:nvPicPr>
        <p:blipFill>
          <a:blip r:embed="rId3"/>
          <a:stretch>
            <a:fillRect/>
          </a:stretch>
        </p:blipFill>
        <p:spPr>
          <a:xfrm>
            <a:off x="971550" y="1587136"/>
            <a:ext cx="7452450" cy="3213463"/>
          </a:xfrm>
          <a:prstGeom prst="rect">
            <a:avLst/>
          </a:prstGeom>
        </p:spPr>
      </p:pic>
    </p:spTree>
    <p:extLst>
      <p:ext uri="{BB962C8B-B14F-4D97-AF65-F5344CB8AC3E}">
        <p14:creationId xmlns:p14="http://schemas.microsoft.com/office/powerpoint/2010/main" val="390538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5000" dirty="0"/>
              <a:t>Database Created in AWS Glue</a:t>
            </a:r>
            <a:endParaRPr sz="5000" dirty="0"/>
          </a:p>
        </p:txBody>
      </p:sp>
      <p:pic>
        <p:nvPicPr>
          <p:cNvPr id="3" name="Picture 2" descr="A screenshot of a computer&#10;&#10;Description automatically generated">
            <a:extLst>
              <a:ext uri="{FF2B5EF4-FFF2-40B4-BE49-F238E27FC236}">
                <a16:creationId xmlns:a16="http://schemas.microsoft.com/office/drawing/2014/main" id="{0C9E23B3-5909-1603-3B58-CB074C3A4018}"/>
              </a:ext>
            </a:extLst>
          </p:cNvPr>
          <p:cNvPicPr>
            <a:picLocks noChangeAspect="1"/>
          </p:cNvPicPr>
          <p:nvPr/>
        </p:nvPicPr>
        <p:blipFill>
          <a:blip r:embed="rId3"/>
          <a:stretch>
            <a:fillRect/>
          </a:stretch>
        </p:blipFill>
        <p:spPr>
          <a:xfrm>
            <a:off x="1036864" y="1410606"/>
            <a:ext cx="7315200" cy="3504293"/>
          </a:xfrm>
          <a:prstGeom prst="rect">
            <a:avLst/>
          </a:prstGeom>
        </p:spPr>
      </p:pic>
    </p:spTree>
    <p:extLst>
      <p:ext uri="{BB962C8B-B14F-4D97-AF65-F5344CB8AC3E}">
        <p14:creationId xmlns:p14="http://schemas.microsoft.com/office/powerpoint/2010/main" val="711628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5000" dirty="0"/>
              <a:t>Queries Run Using AWS Athena</a:t>
            </a:r>
            <a:endParaRPr sz="5000" dirty="0"/>
          </a:p>
        </p:txBody>
      </p:sp>
      <p:pic>
        <p:nvPicPr>
          <p:cNvPr id="2" name="Picture 1" descr="A screenshot of a computer&#10;&#10;Description automatically generated">
            <a:extLst>
              <a:ext uri="{FF2B5EF4-FFF2-40B4-BE49-F238E27FC236}">
                <a16:creationId xmlns:a16="http://schemas.microsoft.com/office/drawing/2014/main" id="{AAE45FBA-BEA8-3D43-59F2-F1AB52E37285}"/>
              </a:ext>
            </a:extLst>
          </p:cNvPr>
          <p:cNvPicPr>
            <a:picLocks noChangeAspect="1"/>
          </p:cNvPicPr>
          <p:nvPr/>
        </p:nvPicPr>
        <p:blipFill>
          <a:blip r:embed="rId3"/>
          <a:stretch>
            <a:fillRect/>
          </a:stretch>
        </p:blipFill>
        <p:spPr>
          <a:xfrm>
            <a:off x="979714" y="1549082"/>
            <a:ext cx="7200900" cy="3179551"/>
          </a:xfrm>
          <a:prstGeom prst="rect">
            <a:avLst/>
          </a:prstGeom>
        </p:spPr>
      </p:pic>
    </p:spTree>
    <p:extLst>
      <p:ext uri="{BB962C8B-B14F-4D97-AF65-F5344CB8AC3E}">
        <p14:creationId xmlns:p14="http://schemas.microsoft.com/office/powerpoint/2010/main" val="337559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650" dirty="0"/>
              <a:t>Results of Cryptocurrency Ranking Analysis</a:t>
            </a:r>
            <a:endParaRPr sz="3650" dirty="0"/>
          </a:p>
        </p:txBody>
      </p:sp>
      <p:pic>
        <p:nvPicPr>
          <p:cNvPr id="3" name="Picture 2" descr="A screenshot of a computer&#10;&#10;Description automatically generated">
            <a:extLst>
              <a:ext uri="{FF2B5EF4-FFF2-40B4-BE49-F238E27FC236}">
                <a16:creationId xmlns:a16="http://schemas.microsoft.com/office/drawing/2014/main" id="{E65C7E47-BB66-1B1C-F48B-3B2F001BFE85}"/>
              </a:ext>
            </a:extLst>
          </p:cNvPr>
          <p:cNvPicPr>
            <a:picLocks noChangeAspect="1"/>
          </p:cNvPicPr>
          <p:nvPr/>
        </p:nvPicPr>
        <p:blipFill>
          <a:blip r:embed="rId3"/>
          <a:stretch>
            <a:fillRect/>
          </a:stretch>
        </p:blipFill>
        <p:spPr>
          <a:xfrm>
            <a:off x="2955380" y="1371600"/>
            <a:ext cx="5731510" cy="3494314"/>
          </a:xfrm>
          <a:prstGeom prst="rect">
            <a:avLst/>
          </a:prstGeom>
        </p:spPr>
      </p:pic>
      <p:sp>
        <p:nvSpPr>
          <p:cNvPr id="9" name="Google Shape;709;p41">
            <a:extLst>
              <a:ext uri="{FF2B5EF4-FFF2-40B4-BE49-F238E27FC236}">
                <a16:creationId xmlns:a16="http://schemas.microsoft.com/office/drawing/2014/main" id="{C5AF0585-6F2E-597E-40A1-604D33A118BF}"/>
              </a:ext>
            </a:extLst>
          </p:cNvPr>
          <p:cNvSpPr/>
          <p:nvPr/>
        </p:nvSpPr>
        <p:spPr>
          <a:xfrm>
            <a:off x="563337" y="1665514"/>
            <a:ext cx="2065564" cy="1330779"/>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03;p41">
            <a:extLst>
              <a:ext uri="{FF2B5EF4-FFF2-40B4-BE49-F238E27FC236}">
                <a16:creationId xmlns:a16="http://schemas.microsoft.com/office/drawing/2014/main" id="{354E513F-DD15-148B-61FE-CD19C02FDC90}"/>
              </a:ext>
            </a:extLst>
          </p:cNvPr>
          <p:cNvSpPr txBox="1">
            <a:spLocks/>
          </p:cNvSpPr>
          <p:nvPr/>
        </p:nvSpPr>
        <p:spPr>
          <a:xfrm>
            <a:off x="563336" y="1665514"/>
            <a:ext cx="2065563" cy="13307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L="914400" marR="0" lvl="1"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spcAft>
                <a:spcPts val="1600"/>
              </a:spcAft>
            </a:pPr>
            <a:r>
              <a:rPr lang="en-US" sz="1400" dirty="0"/>
              <a:t>SELECT symbol, rank</a:t>
            </a:r>
          </a:p>
          <a:p>
            <a:pPr marL="0" indent="0">
              <a:spcAft>
                <a:spcPts val="1600"/>
              </a:spcAft>
            </a:pPr>
            <a:r>
              <a:rPr lang="en-US" sz="1400" dirty="0"/>
              <a:t>   FROM </a:t>
            </a:r>
            <a:r>
              <a:rPr lang="en-US" sz="1400" dirty="0" err="1"/>
              <a:t>cryptodb</a:t>
            </a:r>
            <a:endParaRPr lang="en-US" sz="1400" dirty="0"/>
          </a:p>
          <a:p>
            <a:pPr marL="0" indent="0">
              <a:spcAft>
                <a:spcPts val="1600"/>
              </a:spcAft>
            </a:pPr>
            <a:r>
              <a:rPr lang="en-US" sz="1400" dirty="0"/>
              <a:t>   ORDER BY rank;</a:t>
            </a:r>
          </a:p>
        </p:txBody>
      </p:sp>
    </p:spTree>
    <p:extLst>
      <p:ext uri="{BB962C8B-B14F-4D97-AF65-F5344CB8AC3E}">
        <p14:creationId xmlns:p14="http://schemas.microsoft.com/office/powerpoint/2010/main" val="31065258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403F6E"/>
            </a:gs>
            <a:gs pos="100000">
              <a:srgbClr val="0B0D17"/>
            </a:gs>
          </a:gsLst>
          <a:lin ang="5400012" scaled="0"/>
        </a:gradFill>
        <a:effectLst/>
      </p:bgPr>
    </p:bg>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220437"/>
            <a:ext cx="7704000" cy="8922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000" dirty="0"/>
              <a:t>Cryptocurrency With Highest &amp; Lowest Trading Volume</a:t>
            </a:r>
            <a:endParaRPr sz="3000" dirty="0"/>
          </a:p>
        </p:txBody>
      </p:sp>
      <p:pic>
        <p:nvPicPr>
          <p:cNvPr id="3" name="Picture 2" descr="A screenshot of a computer&#10;&#10;Description automatically generated">
            <a:extLst>
              <a:ext uri="{FF2B5EF4-FFF2-40B4-BE49-F238E27FC236}">
                <a16:creationId xmlns:a16="http://schemas.microsoft.com/office/drawing/2014/main" id="{51940DA0-1CC1-EFAE-8BCB-372FFBD99729}"/>
              </a:ext>
            </a:extLst>
          </p:cNvPr>
          <p:cNvPicPr>
            <a:picLocks noChangeAspect="1"/>
          </p:cNvPicPr>
          <p:nvPr/>
        </p:nvPicPr>
        <p:blipFill>
          <a:blip r:embed="rId3"/>
          <a:stretch>
            <a:fillRect/>
          </a:stretch>
        </p:blipFill>
        <p:spPr>
          <a:xfrm>
            <a:off x="1053194" y="1334775"/>
            <a:ext cx="4596492" cy="1812719"/>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245C253B-A7B4-29A5-B40F-5631CC362843}"/>
              </a:ext>
            </a:extLst>
          </p:cNvPr>
          <p:cNvPicPr>
            <a:picLocks noChangeAspect="1"/>
          </p:cNvPicPr>
          <p:nvPr/>
        </p:nvPicPr>
        <p:blipFill>
          <a:blip r:embed="rId4"/>
          <a:stretch>
            <a:fillRect/>
          </a:stretch>
        </p:blipFill>
        <p:spPr>
          <a:xfrm>
            <a:off x="1004208" y="3337949"/>
            <a:ext cx="4718956" cy="1748402"/>
          </a:xfrm>
          <a:prstGeom prst="rect">
            <a:avLst/>
          </a:prstGeom>
        </p:spPr>
      </p:pic>
      <p:sp>
        <p:nvSpPr>
          <p:cNvPr id="10" name="Google Shape;703;p41">
            <a:extLst>
              <a:ext uri="{FF2B5EF4-FFF2-40B4-BE49-F238E27FC236}">
                <a16:creationId xmlns:a16="http://schemas.microsoft.com/office/drawing/2014/main" id="{C1BDBB8A-F0D1-2884-20A5-67C5FF822022}"/>
              </a:ext>
            </a:extLst>
          </p:cNvPr>
          <p:cNvSpPr txBox="1">
            <a:spLocks/>
          </p:cNvSpPr>
          <p:nvPr/>
        </p:nvSpPr>
        <p:spPr>
          <a:xfrm>
            <a:off x="5976257" y="1334775"/>
            <a:ext cx="2955472" cy="1702340"/>
          </a:xfrm>
          <a:prstGeom prst="rect">
            <a:avLst/>
          </a:prstGeom>
          <a:gradFill>
            <a:gsLst>
              <a:gs pos="0">
                <a:srgbClr val="403F6E"/>
              </a:gs>
              <a:gs pos="100000">
                <a:srgbClr val="0B0D17"/>
              </a:gs>
            </a:gsLst>
            <a:lin ang="5400012" scaled="0"/>
          </a:gra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L="914400" marR="0" lvl="1"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spcAft>
                <a:spcPts val="1600"/>
              </a:spcAft>
            </a:pPr>
            <a:endParaRPr lang="en-US" sz="1400" dirty="0"/>
          </a:p>
          <a:p>
            <a:pPr marL="0" indent="0" algn="l">
              <a:spcAft>
                <a:spcPts val="1600"/>
              </a:spcAft>
            </a:pPr>
            <a:r>
              <a:rPr lang="en-US" sz="1200" dirty="0"/>
              <a:t>SELECT * FROM </a:t>
            </a:r>
            <a:r>
              <a:rPr lang="en-US" sz="1200" dirty="0" err="1"/>
              <a:t>cryptodb</a:t>
            </a:r>
            <a:endParaRPr lang="en-US" sz="1200" dirty="0"/>
          </a:p>
          <a:p>
            <a:pPr marL="0" indent="0" algn="l">
              <a:spcAft>
                <a:spcPts val="1600"/>
              </a:spcAft>
            </a:pPr>
            <a:r>
              <a:rPr lang="en-US" sz="1200" dirty="0"/>
              <a:t>    ORDER BY CAST ("24h_volume_usd" AS DECIMAL(38, 2)) DESC</a:t>
            </a:r>
          </a:p>
          <a:p>
            <a:pPr marL="0" indent="0" algn="l">
              <a:spcAft>
                <a:spcPts val="1600"/>
              </a:spcAft>
            </a:pPr>
            <a:r>
              <a:rPr lang="en-US" sz="1200" dirty="0"/>
              <a:t>    LIMIT 10;</a:t>
            </a:r>
          </a:p>
        </p:txBody>
      </p:sp>
      <p:sp>
        <p:nvSpPr>
          <p:cNvPr id="13" name="TextBox 12">
            <a:extLst>
              <a:ext uri="{FF2B5EF4-FFF2-40B4-BE49-F238E27FC236}">
                <a16:creationId xmlns:a16="http://schemas.microsoft.com/office/drawing/2014/main" id="{FC6A7DF7-5E04-7A31-6680-05113324CE9D}"/>
              </a:ext>
            </a:extLst>
          </p:cNvPr>
          <p:cNvSpPr txBox="1"/>
          <p:nvPr/>
        </p:nvSpPr>
        <p:spPr>
          <a:xfrm>
            <a:off x="5976257" y="3537997"/>
            <a:ext cx="2955472" cy="1200329"/>
          </a:xfrm>
          <a:prstGeom prst="rect">
            <a:avLst/>
          </a:prstGeom>
          <a:gradFill>
            <a:gsLst>
              <a:gs pos="0">
                <a:srgbClr val="403F6E"/>
              </a:gs>
              <a:gs pos="100000">
                <a:srgbClr val="0B0D17"/>
              </a:gs>
            </a:gsLst>
            <a:lin ang="5400012" scaled="0"/>
          </a:gradFill>
        </p:spPr>
        <p:txBody>
          <a:bodyPr wrap="square">
            <a:spAutoFit/>
          </a:bodyPr>
          <a:lstStyle/>
          <a:p>
            <a:r>
              <a:rPr lang="en-US" sz="1200" dirty="0">
                <a:solidFill>
                  <a:schemeClr val="bg1"/>
                </a:solidFill>
              </a:rPr>
              <a:t>SELECT * FROM </a:t>
            </a:r>
            <a:r>
              <a:rPr lang="en-US" sz="1200" dirty="0" err="1">
                <a:solidFill>
                  <a:schemeClr val="bg1"/>
                </a:solidFill>
              </a:rPr>
              <a:t>cryptodb</a:t>
            </a:r>
            <a:endParaRPr lang="en-US" sz="1200" dirty="0">
              <a:solidFill>
                <a:schemeClr val="bg1"/>
              </a:solidFill>
            </a:endParaRPr>
          </a:p>
          <a:p>
            <a:r>
              <a:rPr lang="en-US" sz="1200" dirty="0">
                <a:solidFill>
                  <a:schemeClr val="bg1"/>
                </a:solidFill>
              </a:rPr>
              <a:t>WHERE "24h_volume_usd" IS NOT NULL AND "24h_volume_usd" != 0.0</a:t>
            </a:r>
          </a:p>
          <a:p>
            <a:r>
              <a:rPr lang="en-US" sz="1200" dirty="0">
                <a:solidFill>
                  <a:schemeClr val="bg1"/>
                </a:solidFill>
              </a:rPr>
              <a:t>ORDER BY CAST("24h_volume_usd" AS DECIMAL(38, 2)) ASC</a:t>
            </a:r>
          </a:p>
          <a:p>
            <a:r>
              <a:rPr lang="en-US" sz="1200" dirty="0">
                <a:solidFill>
                  <a:schemeClr val="bg1"/>
                </a:solidFill>
              </a:rPr>
              <a:t>LIMIT 10;</a:t>
            </a:r>
          </a:p>
        </p:txBody>
      </p:sp>
    </p:spTree>
    <p:extLst>
      <p:ext uri="{BB962C8B-B14F-4D97-AF65-F5344CB8AC3E}">
        <p14:creationId xmlns:p14="http://schemas.microsoft.com/office/powerpoint/2010/main" val="3182620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547007"/>
            <a:ext cx="7704000" cy="56569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dirty="0"/>
              <a:t>Connecting AWS Athena to Power BI Using ODBC</a:t>
            </a:r>
            <a:endParaRPr sz="3000" dirty="0"/>
          </a:p>
        </p:txBody>
      </p:sp>
      <p:pic>
        <p:nvPicPr>
          <p:cNvPr id="5" name="Picture 4">
            <a:extLst>
              <a:ext uri="{FF2B5EF4-FFF2-40B4-BE49-F238E27FC236}">
                <a16:creationId xmlns:a16="http://schemas.microsoft.com/office/drawing/2014/main" id="{82D5776B-AE9C-0E2C-2A6C-1539D88BA845}"/>
              </a:ext>
            </a:extLst>
          </p:cNvPr>
          <p:cNvPicPr>
            <a:picLocks noChangeAspect="1"/>
          </p:cNvPicPr>
          <p:nvPr/>
        </p:nvPicPr>
        <p:blipFill>
          <a:blip r:embed="rId3"/>
          <a:stretch>
            <a:fillRect/>
          </a:stretch>
        </p:blipFill>
        <p:spPr>
          <a:xfrm>
            <a:off x="721175" y="1575707"/>
            <a:ext cx="5491845" cy="2915238"/>
          </a:xfrm>
          <a:prstGeom prst="rect">
            <a:avLst/>
          </a:prstGeom>
        </p:spPr>
      </p:pic>
      <p:sp>
        <p:nvSpPr>
          <p:cNvPr id="4" name="Google Shape;703;p41">
            <a:extLst>
              <a:ext uri="{FF2B5EF4-FFF2-40B4-BE49-F238E27FC236}">
                <a16:creationId xmlns:a16="http://schemas.microsoft.com/office/drawing/2014/main" id="{66EDE627-36EF-D69C-9A47-66250CC144D4}"/>
              </a:ext>
            </a:extLst>
          </p:cNvPr>
          <p:cNvSpPr txBox="1">
            <a:spLocks/>
          </p:cNvSpPr>
          <p:nvPr/>
        </p:nvSpPr>
        <p:spPr>
          <a:xfrm>
            <a:off x="6343650" y="1494065"/>
            <a:ext cx="1934934" cy="29968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L="914400" marR="0" lvl="1"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spcAft>
                <a:spcPts val="1600"/>
              </a:spcAft>
            </a:pPr>
            <a:r>
              <a:rPr lang="en-US" sz="1400" dirty="0"/>
              <a:t>Connecting AWS Athena to Power BI via ODBC involves setting up Athena permissions, installing the Athena ODBC driver, configuring an ODBC data source, and connecting Power BI using the provided connection details.</a:t>
            </a:r>
          </a:p>
          <a:p>
            <a:pPr marL="0" indent="0">
              <a:spcAft>
                <a:spcPts val="1600"/>
              </a:spcAft>
            </a:pPr>
            <a:endParaRPr lang="en-US" sz="1400" dirty="0"/>
          </a:p>
        </p:txBody>
      </p:sp>
    </p:spTree>
    <p:extLst>
      <p:ext uri="{BB962C8B-B14F-4D97-AF65-F5344CB8AC3E}">
        <p14:creationId xmlns:p14="http://schemas.microsoft.com/office/powerpoint/2010/main" val="6073393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547007"/>
            <a:ext cx="7704000" cy="56569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dirty="0"/>
              <a:t>Data Visualization using Power BI</a:t>
            </a:r>
            <a:endParaRPr sz="3000" dirty="0"/>
          </a:p>
        </p:txBody>
      </p:sp>
      <p:pic>
        <p:nvPicPr>
          <p:cNvPr id="3" name="Picture 2">
            <a:extLst>
              <a:ext uri="{FF2B5EF4-FFF2-40B4-BE49-F238E27FC236}">
                <a16:creationId xmlns:a16="http://schemas.microsoft.com/office/drawing/2014/main" id="{560AB8B6-0A31-B2F2-C9F6-47DE305F9F23}"/>
              </a:ext>
            </a:extLst>
          </p:cNvPr>
          <p:cNvPicPr>
            <a:picLocks noChangeAspect="1"/>
          </p:cNvPicPr>
          <p:nvPr/>
        </p:nvPicPr>
        <p:blipFill>
          <a:blip r:embed="rId3"/>
          <a:stretch>
            <a:fillRect/>
          </a:stretch>
        </p:blipFill>
        <p:spPr>
          <a:xfrm>
            <a:off x="114300" y="1592036"/>
            <a:ext cx="4457700" cy="2935600"/>
          </a:xfrm>
          <a:prstGeom prst="rect">
            <a:avLst/>
          </a:prstGeom>
        </p:spPr>
      </p:pic>
      <p:pic>
        <p:nvPicPr>
          <p:cNvPr id="6" name="Picture 5">
            <a:extLst>
              <a:ext uri="{FF2B5EF4-FFF2-40B4-BE49-F238E27FC236}">
                <a16:creationId xmlns:a16="http://schemas.microsoft.com/office/drawing/2014/main" id="{7E942299-DCC7-D2B4-ADD5-406BE6C30388}"/>
              </a:ext>
            </a:extLst>
          </p:cNvPr>
          <p:cNvPicPr>
            <a:picLocks noChangeAspect="1"/>
          </p:cNvPicPr>
          <p:nvPr/>
        </p:nvPicPr>
        <p:blipFill>
          <a:blip r:embed="rId4"/>
          <a:stretch>
            <a:fillRect/>
          </a:stretch>
        </p:blipFill>
        <p:spPr>
          <a:xfrm>
            <a:off x="4743450" y="1592034"/>
            <a:ext cx="4220936" cy="2935601"/>
          </a:xfrm>
          <a:prstGeom prst="rect">
            <a:avLst/>
          </a:prstGeom>
        </p:spPr>
      </p:pic>
    </p:spTree>
    <p:extLst>
      <p:ext uri="{BB962C8B-B14F-4D97-AF65-F5344CB8AC3E}">
        <p14:creationId xmlns:p14="http://schemas.microsoft.com/office/powerpoint/2010/main" val="27045633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540000"/>
            <a:ext cx="7704000" cy="572700"/>
          </a:xfrm>
        </p:spPr>
        <p:txBody>
          <a:bodyPr spcFirstLastPara="1" wrap="square" lIns="91425" tIns="91425" rIns="91425" bIns="91425" anchor="t" anchorCtr="0">
            <a:normAutofit/>
          </a:bodyPr>
          <a:lstStyle/>
          <a:p>
            <a:pPr marL="0" lvl="0" indent="0">
              <a:lnSpc>
                <a:spcPct val="90000"/>
              </a:lnSpc>
            </a:pPr>
            <a:r>
              <a:rPr lang="en-IN" sz="2700" b="0" i="0" u="none" strike="noStrike" cap="none">
                <a:latin typeface="Squada One"/>
                <a:ea typeface="Squada One"/>
                <a:cs typeface="Squada One"/>
                <a:sym typeface="Squada One"/>
              </a:rPr>
              <a:t>References:</a:t>
            </a:r>
          </a:p>
        </p:txBody>
      </p:sp>
      <p:sp>
        <p:nvSpPr>
          <p:cNvPr id="3" name="TextBox 2">
            <a:extLst>
              <a:ext uri="{FF2B5EF4-FFF2-40B4-BE49-F238E27FC236}">
                <a16:creationId xmlns:a16="http://schemas.microsoft.com/office/drawing/2014/main" id="{82808A43-07CE-A763-4186-32859874BAAB}"/>
              </a:ext>
            </a:extLst>
          </p:cNvPr>
          <p:cNvSpPr txBox="1"/>
          <p:nvPr/>
        </p:nvSpPr>
        <p:spPr>
          <a:xfrm>
            <a:off x="738750" y="1522050"/>
            <a:ext cx="7704000" cy="3081600"/>
          </a:xfrm>
          <a:prstGeom prst="rect">
            <a:avLst/>
          </a:prstGeom>
          <a:noFill/>
          <a:ln>
            <a:noFill/>
          </a:ln>
        </p:spPr>
        <p:txBody>
          <a:bodyPr spcFirstLastPara="1" wrap="square" lIns="91425" tIns="91425" rIns="91425" bIns="91425" anchor="ctr" anchorCtr="0">
            <a:normAutofit/>
          </a:bodyPr>
          <a:lstStyle/>
          <a:p>
            <a:pPr marL="457200" lvl="0" indent="-330200">
              <a:spcAft>
                <a:spcPts val="600"/>
              </a:spcAft>
              <a:buClr>
                <a:srgbClr val="8E8BD8"/>
              </a:buClr>
              <a:buSzPts val="1600"/>
              <a:buFont typeface="Titillium Web"/>
              <a:buChar char="●"/>
            </a:pPr>
            <a:r>
              <a:rPr lang="en-US" sz="1600" b="0" i="0" u="none" strike="noStrike" cap="none" dirty="0">
                <a:solidFill>
                  <a:srgbClr val="8E8BD8"/>
                </a:solidFill>
                <a:effectLst/>
                <a:latin typeface="Titillium Web"/>
                <a:ea typeface="Titillium Web"/>
                <a:cs typeface="Titillium Web"/>
                <a:sym typeface="Titillium Web"/>
              </a:rPr>
              <a:t>Narayanan, A., Bonneau, J., Felten, E., Miller, A., &amp; Goldfeder, S. (2016). Bitcoin and Cryptocurrency Technologies: A Comprehensive Introduction.</a:t>
            </a:r>
          </a:p>
          <a:p>
            <a:pPr marL="457200" lvl="0" indent="-330200">
              <a:spcAft>
                <a:spcPts val="600"/>
              </a:spcAft>
              <a:buClr>
                <a:srgbClr val="8E8BD8"/>
              </a:buClr>
              <a:buSzPts val="1600"/>
              <a:buFont typeface="Titillium Web"/>
              <a:buChar char="●"/>
            </a:pPr>
            <a:r>
              <a:rPr lang="en-US" sz="1600" b="0" i="0" u="none" strike="noStrike" cap="none" dirty="0">
                <a:solidFill>
                  <a:srgbClr val="8E8BD8"/>
                </a:solidFill>
                <a:effectLst/>
                <a:latin typeface="Titillium Web"/>
                <a:ea typeface="Titillium Web"/>
                <a:cs typeface="Titillium Web"/>
                <a:sym typeface="Titillium Web"/>
              </a:rPr>
              <a:t>Grinberg, R. (2012). Bitcoin: An Innovative Alternative Digital Currency.</a:t>
            </a:r>
          </a:p>
          <a:p>
            <a:pPr marL="457200" lvl="0" indent="-330200">
              <a:spcAft>
                <a:spcPts val="600"/>
              </a:spcAft>
              <a:buClr>
                <a:srgbClr val="8E8BD8"/>
              </a:buClr>
              <a:buSzPts val="1600"/>
              <a:buFont typeface="Titillium Web"/>
              <a:buChar char="●"/>
            </a:pPr>
            <a:r>
              <a:rPr lang="en-US" sz="1600" b="0" i="0" u="none" strike="noStrike" cap="none" dirty="0">
                <a:solidFill>
                  <a:srgbClr val="8E8BD8"/>
                </a:solidFill>
                <a:effectLst/>
                <a:latin typeface="Titillium Web"/>
                <a:ea typeface="Titillium Web"/>
                <a:cs typeface="Titillium Web"/>
                <a:sym typeface="Titillium Web"/>
              </a:rPr>
              <a:t>Yermack, D. (2015). Is Bitcoin a Real Currency? An Economic Appraisal.</a:t>
            </a:r>
          </a:p>
          <a:p>
            <a:pPr marL="457200" lvl="0" indent="-330200">
              <a:spcAft>
                <a:spcPts val="600"/>
              </a:spcAft>
              <a:buClr>
                <a:srgbClr val="8E8BD8"/>
              </a:buClr>
              <a:buSzPts val="1600"/>
              <a:buFont typeface="Titillium Web"/>
              <a:buChar char="●"/>
            </a:pPr>
            <a:r>
              <a:rPr lang="en-US" sz="1600" b="0" i="0" u="none" strike="noStrike" cap="none" dirty="0">
                <a:solidFill>
                  <a:srgbClr val="8E8BD8"/>
                </a:solidFill>
                <a:effectLst/>
                <a:latin typeface="Titillium Web"/>
                <a:ea typeface="Titillium Web"/>
                <a:cs typeface="Titillium Web"/>
                <a:sym typeface="Titillium Web"/>
              </a:rPr>
              <a:t>Tseng, J. J., Liang, C., &amp; Fei, L. (2018). Forecasting Bitcoin Price with Graph Chainlets.</a:t>
            </a:r>
          </a:p>
          <a:p>
            <a:pPr marL="457200" lvl="0" indent="-330200">
              <a:spcAft>
                <a:spcPts val="600"/>
              </a:spcAft>
              <a:buClr>
                <a:srgbClr val="8E8BD8"/>
              </a:buClr>
              <a:buSzPts val="1600"/>
              <a:buFont typeface="Titillium Web"/>
              <a:buChar char="●"/>
            </a:pPr>
            <a:r>
              <a:rPr lang="en-US" sz="1600" b="0" i="0" u="none" strike="noStrike" cap="none" dirty="0">
                <a:solidFill>
                  <a:srgbClr val="8E8BD8"/>
                </a:solidFill>
                <a:effectLst/>
                <a:latin typeface="Titillium Web"/>
                <a:ea typeface="Titillium Web"/>
                <a:cs typeface="Titillium Web"/>
                <a:sym typeface="Titillium Web"/>
              </a:rPr>
              <a:t>Nakamoto, S. (2008). Bitcoin: A Peer-to-Peer Electronic Cash System. [Whitepaper]</a:t>
            </a:r>
          </a:p>
          <a:p>
            <a:pPr marL="457200" lvl="0" indent="-330200">
              <a:spcAft>
                <a:spcPts val="600"/>
              </a:spcAft>
              <a:buClr>
                <a:srgbClr val="8E8BD8"/>
              </a:buClr>
              <a:buSzPts val="1600"/>
              <a:buFont typeface="Titillium Web"/>
              <a:buChar char="●"/>
            </a:pPr>
            <a:r>
              <a:rPr lang="en-US" sz="1600" b="0" i="0" u="none" strike="noStrike" cap="none" dirty="0">
                <a:solidFill>
                  <a:srgbClr val="8E8BD8"/>
                </a:solidFill>
                <a:effectLst/>
                <a:latin typeface="Titillium Web"/>
                <a:ea typeface="Titillium Web"/>
                <a:cs typeface="Titillium Web"/>
                <a:sym typeface="Titillium Web"/>
              </a:rPr>
              <a:t>Antonopoulos, A. M. (2014). Mastering Bitcoin: Unlocking Digital Cryptocurrencies.</a:t>
            </a:r>
          </a:p>
        </p:txBody>
      </p:sp>
    </p:spTree>
    <p:extLst>
      <p:ext uri="{BB962C8B-B14F-4D97-AF65-F5344CB8AC3E}">
        <p14:creationId xmlns:p14="http://schemas.microsoft.com/office/powerpoint/2010/main" val="3782809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1C727474-7949-B0A8-E518-FA29D81CBC4A}"/>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662E470B-B744-F521-BFE4-1235B3C2794A}"/>
              </a:ext>
            </a:extLst>
          </p:cNvPr>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2400" dirty="0"/>
          </a:p>
        </p:txBody>
      </p:sp>
      <p:sp>
        <p:nvSpPr>
          <p:cNvPr id="3" name="Google Shape;1490;p59">
            <a:extLst>
              <a:ext uri="{FF2B5EF4-FFF2-40B4-BE49-F238E27FC236}">
                <a16:creationId xmlns:a16="http://schemas.microsoft.com/office/drawing/2014/main" id="{A129DB77-7ED3-B0FB-D9B9-D32CDF7D6CF4}"/>
              </a:ext>
            </a:extLst>
          </p:cNvPr>
          <p:cNvSpPr txBox="1">
            <a:spLocks/>
          </p:cNvSpPr>
          <p:nvPr/>
        </p:nvSpPr>
        <p:spPr>
          <a:xfrm>
            <a:off x="-1" y="1885950"/>
            <a:ext cx="7004957" cy="15294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L="914400" marR="0" lvl="1"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lgn="r"/>
            <a:r>
              <a:rPr lang="en-IN" sz="9000" dirty="0">
                <a:latin typeface="Squada One" panose="020B0604020202020204" charset="0"/>
              </a:rPr>
              <a:t>Thank you!</a:t>
            </a:r>
          </a:p>
        </p:txBody>
      </p:sp>
    </p:spTree>
    <p:extLst>
      <p:ext uri="{BB962C8B-B14F-4D97-AF65-F5344CB8AC3E}">
        <p14:creationId xmlns:p14="http://schemas.microsoft.com/office/powerpoint/2010/main" val="1845443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2"/>
          <p:cNvSpPr txBox="1">
            <a:spLocks noGrp="1"/>
          </p:cNvSpPr>
          <p:nvPr>
            <p:ph type="title" idx="15"/>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Team Members</a:t>
            </a:r>
            <a:endParaRPr dirty="0"/>
          </a:p>
        </p:txBody>
      </p:sp>
      <p:sp>
        <p:nvSpPr>
          <p:cNvPr id="594" name="Google Shape;594;p32"/>
          <p:cNvSpPr txBox="1">
            <a:spLocks noGrp="1"/>
          </p:cNvSpPr>
          <p:nvPr>
            <p:ph type="subTitle" idx="1"/>
          </p:nvPr>
        </p:nvSpPr>
        <p:spPr>
          <a:xfrm>
            <a:off x="6187075" y="1766350"/>
            <a:ext cx="2236800" cy="41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Sai Krishna </a:t>
            </a:r>
            <a:r>
              <a:rPr lang="en-IN" dirty="0" err="1"/>
              <a:t>Gudipati</a:t>
            </a:r>
            <a:endParaRPr dirty="0"/>
          </a:p>
        </p:txBody>
      </p:sp>
      <p:sp>
        <p:nvSpPr>
          <p:cNvPr id="596" name="Google Shape;596;p32"/>
          <p:cNvSpPr txBox="1">
            <a:spLocks noGrp="1"/>
          </p:cNvSpPr>
          <p:nvPr>
            <p:ph type="subTitle" idx="2"/>
          </p:nvPr>
        </p:nvSpPr>
        <p:spPr>
          <a:xfrm>
            <a:off x="6187075" y="2571750"/>
            <a:ext cx="2236800" cy="84555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Data Scientist</a:t>
            </a:r>
            <a:endParaRPr dirty="0"/>
          </a:p>
        </p:txBody>
      </p:sp>
      <p:sp>
        <p:nvSpPr>
          <p:cNvPr id="598" name="Google Shape;598;p32"/>
          <p:cNvSpPr txBox="1">
            <a:spLocks noGrp="1"/>
          </p:cNvSpPr>
          <p:nvPr>
            <p:ph type="subTitle" idx="4"/>
          </p:nvPr>
        </p:nvSpPr>
        <p:spPr>
          <a:xfrm>
            <a:off x="6187075" y="3417300"/>
            <a:ext cx="2236800" cy="41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Ayyappa Tata</a:t>
            </a:r>
            <a:endParaRPr dirty="0"/>
          </a:p>
        </p:txBody>
      </p:sp>
      <p:sp>
        <p:nvSpPr>
          <p:cNvPr id="599" name="Google Shape;599;p32"/>
          <p:cNvSpPr txBox="1">
            <a:spLocks noGrp="1"/>
          </p:cNvSpPr>
          <p:nvPr>
            <p:ph type="subTitle" idx="5"/>
          </p:nvPr>
        </p:nvSpPr>
        <p:spPr>
          <a:xfrm>
            <a:off x="6187075" y="3836999"/>
            <a:ext cx="2236800" cy="6139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Data modeler</a:t>
            </a:r>
            <a:endParaRPr dirty="0"/>
          </a:p>
        </p:txBody>
      </p:sp>
      <p:sp>
        <p:nvSpPr>
          <p:cNvPr id="602" name="Google Shape;602;p32"/>
          <p:cNvSpPr txBox="1">
            <a:spLocks noGrp="1"/>
          </p:cNvSpPr>
          <p:nvPr>
            <p:ph type="subTitle" idx="8"/>
          </p:nvPr>
        </p:nvSpPr>
        <p:spPr>
          <a:xfrm>
            <a:off x="720000" y="1766350"/>
            <a:ext cx="2236800" cy="41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Karthik Vinnakota</a:t>
            </a:r>
            <a:endParaRPr dirty="0"/>
          </a:p>
        </p:txBody>
      </p:sp>
      <p:sp>
        <p:nvSpPr>
          <p:cNvPr id="603" name="Google Shape;603;p32"/>
          <p:cNvSpPr txBox="1">
            <a:spLocks noGrp="1"/>
          </p:cNvSpPr>
          <p:nvPr>
            <p:ph type="subTitle" idx="9"/>
          </p:nvPr>
        </p:nvSpPr>
        <p:spPr>
          <a:xfrm>
            <a:off x="720000" y="2186050"/>
            <a:ext cx="2236800" cy="613924"/>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Team Leader</a:t>
            </a:r>
            <a:endParaRPr dirty="0"/>
          </a:p>
        </p:txBody>
      </p:sp>
      <p:sp>
        <p:nvSpPr>
          <p:cNvPr id="604" name="Google Shape;604;p32"/>
          <p:cNvSpPr txBox="1">
            <a:spLocks noGrp="1"/>
          </p:cNvSpPr>
          <p:nvPr>
            <p:ph type="subTitle" idx="13"/>
          </p:nvPr>
        </p:nvSpPr>
        <p:spPr>
          <a:xfrm>
            <a:off x="555170" y="3417300"/>
            <a:ext cx="2396631" cy="41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IN" dirty="0"/>
              <a:t>Jaya Krishna Chinthaginjala</a:t>
            </a:r>
            <a:endParaRPr dirty="0"/>
          </a:p>
        </p:txBody>
      </p:sp>
      <p:sp>
        <p:nvSpPr>
          <p:cNvPr id="605" name="Google Shape;605;p32"/>
          <p:cNvSpPr txBox="1">
            <a:spLocks noGrp="1"/>
          </p:cNvSpPr>
          <p:nvPr>
            <p:ph type="subTitle" idx="14"/>
          </p:nvPr>
        </p:nvSpPr>
        <p:spPr>
          <a:xfrm>
            <a:off x="720000" y="4220937"/>
            <a:ext cx="2236800" cy="493178"/>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Data Visualization</a:t>
            </a:r>
            <a:endParaRPr dirty="0"/>
          </a:p>
        </p:txBody>
      </p:sp>
      <p:cxnSp>
        <p:nvCxnSpPr>
          <p:cNvPr id="606" name="Google Shape;606;p32"/>
          <p:cNvCxnSpPr/>
          <p:nvPr/>
        </p:nvCxnSpPr>
        <p:spPr>
          <a:xfrm>
            <a:off x="4582225" y="2272700"/>
            <a:ext cx="0" cy="1739100"/>
          </a:xfrm>
          <a:prstGeom prst="straightConnector1">
            <a:avLst/>
          </a:prstGeom>
          <a:noFill/>
          <a:ln w="19050" cap="flat" cmpd="sng">
            <a:solidFill>
              <a:srgbClr val="775EF5"/>
            </a:solidFill>
            <a:prstDash val="solid"/>
            <a:round/>
            <a:headEnd type="diamond" w="med" len="med"/>
            <a:tailEnd type="diamond" w="med" len="med"/>
          </a:ln>
          <a:effectLst>
            <a:outerShdw blurRad="100013" algn="bl" rotWithShape="0">
              <a:srgbClr val="DFDEFF">
                <a:alpha val="50000"/>
              </a:srgbClr>
            </a:outerShdw>
          </a:effectLst>
        </p:spPr>
      </p:cxnSp>
      <p:pic>
        <p:nvPicPr>
          <p:cNvPr id="3" name="Picture 2">
            <a:extLst>
              <a:ext uri="{FF2B5EF4-FFF2-40B4-BE49-F238E27FC236}">
                <a16:creationId xmlns:a16="http://schemas.microsoft.com/office/drawing/2014/main" id="{F93281FB-AE0E-3525-C118-8BDA9A3CA3D5}"/>
              </a:ext>
            </a:extLst>
          </p:cNvPr>
          <p:cNvPicPr>
            <a:picLocks noChangeAspect="1"/>
          </p:cNvPicPr>
          <p:nvPr/>
        </p:nvPicPr>
        <p:blipFill>
          <a:blip r:embed="rId3"/>
          <a:stretch>
            <a:fillRect/>
          </a:stretch>
        </p:blipFill>
        <p:spPr>
          <a:xfrm>
            <a:off x="3068312" y="1766350"/>
            <a:ext cx="1313775" cy="1186200"/>
          </a:xfrm>
          <a:prstGeom prst="rect">
            <a:avLst/>
          </a:prstGeom>
        </p:spPr>
      </p:pic>
      <p:pic>
        <p:nvPicPr>
          <p:cNvPr id="7" name="Picture 6">
            <a:extLst>
              <a:ext uri="{FF2B5EF4-FFF2-40B4-BE49-F238E27FC236}">
                <a16:creationId xmlns:a16="http://schemas.microsoft.com/office/drawing/2014/main" id="{DC7D6158-8B3D-5036-B948-B930A9CFF9CD}"/>
              </a:ext>
            </a:extLst>
          </p:cNvPr>
          <p:cNvPicPr>
            <a:picLocks noChangeAspect="1"/>
          </p:cNvPicPr>
          <p:nvPr/>
        </p:nvPicPr>
        <p:blipFill>
          <a:blip r:embed="rId4"/>
          <a:stretch>
            <a:fillRect/>
          </a:stretch>
        </p:blipFill>
        <p:spPr>
          <a:xfrm>
            <a:off x="4782363" y="3417298"/>
            <a:ext cx="1288200" cy="1186201"/>
          </a:xfrm>
          <a:prstGeom prst="rect">
            <a:avLst/>
          </a:prstGeom>
        </p:spPr>
      </p:pic>
      <p:pic>
        <p:nvPicPr>
          <p:cNvPr id="9" name="Picture 8">
            <a:extLst>
              <a:ext uri="{FF2B5EF4-FFF2-40B4-BE49-F238E27FC236}">
                <a16:creationId xmlns:a16="http://schemas.microsoft.com/office/drawing/2014/main" id="{0444D088-89D2-BC4D-C802-F9BB5C2EF865}"/>
              </a:ext>
            </a:extLst>
          </p:cNvPr>
          <p:cNvPicPr>
            <a:picLocks noChangeAspect="1"/>
          </p:cNvPicPr>
          <p:nvPr/>
        </p:nvPicPr>
        <p:blipFill>
          <a:blip r:embed="rId5"/>
          <a:stretch>
            <a:fillRect/>
          </a:stretch>
        </p:blipFill>
        <p:spPr>
          <a:xfrm>
            <a:off x="4782363" y="1766350"/>
            <a:ext cx="1288197" cy="1186200"/>
          </a:xfrm>
          <a:prstGeom prst="rect">
            <a:avLst/>
          </a:prstGeom>
        </p:spPr>
      </p:pic>
      <p:pic>
        <p:nvPicPr>
          <p:cNvPr id="11" name="Picture 10">
            <a:extLst>
              <a:ext uri="{FF2B5EF4-FFF2-40B4-BE49-F238E27FC236}">
                <a16:creationId xmlns:a16="http://schemas.microsoft.com/office/drawing/2014/main" id="{BAC77D46-8C22-648F-8D3F-ACD44E0F34D1}"/>
              </a:ext>
            </a:extLst>
          </p:cNvPr>
          <p:cNvPicPr>
            <a:picLocks noChangeAspect="1"/>
          </p:cNvPicPr>
          <p:nvPr/>
        </p:nvPicPr>
        <p:blipFill>
          <a:blip r:embed="rId6"/>
          <a:stretch>
            <a:fillRect/>
          </a:stretch>
        </p:blipFill>
        <p:spPr>
          <a:xfrm>
            <a:off x="3061226" y="3396929"/>
            <a:ext cx="1295287" cy="12065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33"/>
          <p:cNvSpPr txBox="1">
            <a:spLocks noGrp="1"/>
          </p:cNvSpPr>
          <p:nvPr>
            <p:ph type="subTitle" idx="1"/>
          </p:nvPr>
        </p:nvSpPr>
        <p:spPr>
          <a:xfrm>
            <a:off x="720000" y="2587485"/>
            <a:ext cx="3775500" cy="2784615"/>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rgbClr val="181818"/>
              </a:buClr>
              <a:buSzPts val="1100"/>
              <a:buFont typeface="Arial"/>
              <a:buNone/>
            </a:pPr>
            <a:r>
              <a:rPr lang="en-US" dirty="0"/>
              <a:t>Bitcoin has emerged as a decentralized digital currency, capturing significant attention and popularity. This presentation explores the cryptocurrency market using data science techniques. We aim to uncover trends, dissect market movements, and project potential future developments in this dynamic and evolving space.</a:t>
            </a:r>
          </a:p>
        </p:txBody>
      </p:sp>
      <p:sp>
        <p:nvSpPr>
          <p:cNvPr id="612" name="Google Shape;612;p33"/>
          <p:cNvSpPr txBox="1">
            <a:spLocks noGrp="1"/>
          </p:cNvSpPr>
          <p:nvPr>
            <p:ph type="title"/>
          </p:nvPr>
        </p:nvSpPr>
        <p:spPr>
          <a:xfrm>
            <a:off x="720000" y="1412950"/>
            <a:ext cx="3590700" cy="102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pic>
        <p:nvPicPr>
          <p:cNvPr id="613" name="Google Shape;613;p33"/>
          <p:cNvPicPr preferRelativeResize="0"/>
          <p:nvPr/>
        </p:nvPicPr>
        <p:blipFill rotWithShape="1">
          <a:blip r:embed="rId3">
            <a:alphaModFix/>
          </a:blip>
          <a:srcRect l="9604" r="34746" b="1078"/>
          <a:stretch/>
        </p:blipFill>
        <p:spPr>
          <a:xfrm>
            <a:off x="5150797" y="1252897"/>
            <a:ext cx="2637660" cy="263765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Google Shape;1550;p62"/>
          <p:cNvSpPr txBox="1">
            <a:spLocks noGrp="1"/>
          </p:cNvSpPr>
          <p:nvPr>
            <p:ph type="title"/>
          </p:nvPr>
        </p:nvSpPr>
        <p:spPr>
          <a:xfrm>
            <a:off x="720000" y="236764"/>
            <a:ext cx="7704000" cy="8759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dirty="0"/>
              <a:t>Challenges in Exploring the Bitcoin Cryptocurrency Market</a:t>
            </a:r>
            <a:endParaRPr sz="2400" dirty="0"/>
          </a:p>
        </p:txBody>
      </p:sp>
      <p:sp>
        <p:nvSpPr>
          <p:cNvPr id="1551" name="Google Shape;1551;p62"/>
          <p:cNvSpPr txBox="1">
            <a:spLocks noGrp="1"/>
          </p:cNvSpPr>
          <p:nvPr>
            <p:ph type="subTitle" idx="1"/>
          </p:nvPr>
        </p:nvSpPr>
        <p:spPr>
          <a:xfrm>
            <a:off x="738750" y="889001"/>
            <a:ext cx="7704000" cy="413173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300" dirty="0">
                <a:solidFill>
                  <a:srgbClr val="FFFFFF"/>
                </a:solidFill>
                <a:latin typeface="Squada One"/>
                <a:ea typeface="Squada One"/>
                <a:cs typeface="Squada One"/>
                <a:sym typeface="Squada One"/>
              </a:rPr>
              <a:t>Volatility</a:t>
            </a:r>
          </a:p>
          <a:p>
            <a:pPr marL="0" lvl="0" indent="0" algn="l" rtl="0">
              <a:spcBef>
                <a:spcPts val="0"/>
              </a:spcBef>
              <a:spcAft>
                <a:spcPts val="0"/>
              </a:spcAft>
              <a:buNone/>
            </a:pPr>
            <a:r>
              <a:rPr lang="en-US" dirty="0"/>
              <a:t>Navigating the unpredictable price fluctuations of Bitcoin presents inherent challenges, complicating the accurate prediction of market trends.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sz="2300" dirty="0">
                <a:solidFill>
                  <a:srgbClr val="FFFFFF"/>
                </a:solidFill>
                <a:latin typeface="Squada One"/>
                <a:ea typeface="Squada One"/>
                <a:cs typeface="Squada One"/>
                <a:sym typeface="Squada One"/>
              </a:rPr>
              <a:t>Data Quality</a:t>
            </a:r>
          </a:p>
          <a:p>
            <a:pPr marL="0" lvl="0" indent="0" algn="l" rtl="0">
              <a:spcBef>
                <a:spcPts val="0"/>
              </a:spcBef>
              <a:spcAft>
                <a:spcPts val="0"/>
              </a:spcAft>
              <a:buNone/>
            </a:pPr>
            <a:r>
              <a:rPr lang="en-US" dirty="0"/>
              <a:t>Challenges may arise in ensuring the trustworthiness and precision of data sources, affecting the overall reliability of the information at hand.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sz="2300" dirty="0">
                <a:solidFill>
                  <a:srgbClr val="FFFFFF"/>
                </a:solidFill>
                <a:latin typeface="Squada One"/>
                <a:ea typeface="Squada One"/>
                <a:cs typeface="Squada One"/>
                <a:sym typeface="Squada One"/>
              </a:rPr>
              <a:t>Lack of Regulation</a:t>
            </a:r>
          </a:p>
          <a:p>
            <a:pPr marL="0" lvl="0" indent="0" algn="l" rtl="0">
              <a:spcBef>
                <a:spcPts val="0"/>
              </a:spcBef>
              <a:spcAft>
                <a:spcPts val="0"/>
              </a:spcAft>
              <a:buNone/>
            </a:pPr>
            <a:r>
              <a:rPr lang="en-US" dirty="0">
                <a:solidFill>
                  <a:schemeClr val="hlink"/>
                </a:solidFill>
                <a:uFill>
                  <a:noFill/>
                </a:uFill>
              </a:rPr>
              <a:t>Market uncertainty is heightened by the lack of well-defined regulations, contributing to an environment where clear guidelines are absent.</a:t>
            </a:r>
            <a:endParaRPr lang="en-IN" dirty="0"/>
          </a:p>
        </p:txBody>
      </p:sp>
      <p:sp>
        <p:nvSpPr>
          <p:cNvPr id="2" name="Google Shape;579;p30">
            <a:extLst>
              <a:ext uri="{FF2B5EF4-FFF2-40B4-BE49-F238E27FC236}">
                <a16:creationId xmlns:a16="http://schemas.microsoft.com/office/drawing/2014/main" id="{E48D56DE-5D68-9FBA-AB2B-3376D4B3D2C8}"/>
              </a:ext>
            </a:extLst>
          </p:cNvPr>
          <p:cNvSpPr/>
          <p:nvPr/>
        </p:nvSpPr>
        <p:spPr>
          <a:xfrm>
            <a:off x="776250" y="771447"/>
            <a:ext cx="7685250" cy="453759"/>
          </a:xfrm>
          <a:prstGeom prst="rect">
            <a:avLst/>
          </a:prstGeom>
          <a:gradFill>
            <a:gsLst>
              <a:gs pos="0">
                <a:srgbClr val="6F61EC"/>
              </a:gs>
              <a:gs pos="24000">
                <a:srgbClr val="8E8BD8"/>
              </a:gs>
              <a:gs pos="52000">
                <a:srgbClr val="7F76E2"/>
              </a:gs>
              <a:gs pos="78000">
                <a:srgbClr val="8E8BD8"/>
              </a:gs>
              <a:gs pos="100000">
                <a:srgbClr val="6F61EC"/>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3"/>
                </a:solidFill>
                <a:latin typeface="Titillium Web" panose="00000500000000000000" pitchFamily="2" charset="0"/>
              </a:rPr>
              <a:t>Identifying and addressing the obstacles in Bitcoin cryptocurrency market analysis</a:t>
            </a:r>
            <a:endParaRPr lang="en-IN" dirty="0">
              <a:solidFill>
                <a:schemeClr val="accent3"/>
              </a:solidFill>
              <a:latin typeface="Titillium Web" panose="00000500000000000000"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9">
          <a:extLst>
            <a:ext uri="{FF2B5EF4-FFF2-40B4-BE49-F238E27FC236}">
              <a16:creationId xmlns:a16="http://schemas.microsoft.com/office/drawing/2014/main" id="{702DB516-F6FB-E054-F7B8-3FA3C3EF42AA}"/>
            </a:ext>
          </a:extLst>
        </p:cNvPr>
        <p:cNvGrpSpPr/>
        <p:nvPr/>
      </p:nvGrpSpPr>
      <p:grpSpPr>
        <a:xfrm>
          <a:off x="0" y="0"/>
          <a:ext cx="0" cy="0"/>
          <a:chOff x="0" y="0"/>
          <a:chExt cx="0" cy="0"/>
        </a:xfrm>
      </p:grpSpPr>
      <p:sp>
        <p:nvSpPr>
          <p:cNvPr id="1550" name="Google Shape;1550;p62">
            <a:extLst>
              <a:ext uri="{FF2B5EF4-FFF2-40B4-BE49-F238E27FC236}">
                <a16:creationId xmlns:a16="http://schemas.microsoft.com/office/drawing/2014/main" id="{6C995469-97E0-4B39-98DA-95D59F8A75CB}"/>
              </a:ext>
            </a:extLst>
          </p:cNvPr>
          <p:cNvSpPr txBox="1">
            <a:spLocks noGrp="1"/>
          </p:cNvSpPr>
          <p:nvPr>
            <p:ph type="title"/>
          </p:nvPr>
        </p:nvSpPr>
        <p:spPr>
          <a:xfrm>
            <a:off x="720000" y="236764"/>
            <a:ext cx="7704000" cy="8759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dirty="0"/>
              <a:t>Solutions for </a:t>
            </a:r>
            <a:r>
              <a:rPr lang="en-IN" sz="2400" dirty="0" err="1"/>
              <a:t>Analyzing</a:t>
            </a:r>
            <a:r>
              <a:rPr lang="en-IN" sz="2400" dirty="0"/>
              <a:t> the Bitcoin Cryptocurrency Market</a:t>
            </a:r>
            <a:endParaRPr sz="2400" dirty="0"/>
          </a:p>
        </p:txBody>
      </p:sp>
      <p:sp>
        <p:nvSpPr>
          <p:cNvPr id="1551" name="Google Shape;1551;p62">
            <a:extLst>
              <a:ext uri="{FF2B5EF4-FFF2-40B4-BE49-F238E27FC236}">
                <a16:creationId xmlns:a16="http://schemas.microsoft.com/office/drawing/2014/main" id="{8CDD0590-DA0A-E378-B4C2-DDFC86A9AE18}"/>
              </a:ext>
            </a:extLst>
          </p:cNvPr>
          <p:cNvSpPr txBox="1">
            <a:spLocks noGrp="1"/>
          </p:cNvSpPr>
          <p:nvPr>
            <p:ph type="subTitle" idx="1"/>
          </p:nvPr>
        </p:nvSpPr>
        <p:spPr>
          <a:xfrm>
            <a:off x="738750" y="889001"/>
            <a:ext cx="7704000" cy="413173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300" dirty="0">
                <a:solidFill>
                  <a:srgbClr val="FFFFFF"/>
                </a:solidFill>
                <a:latin typeface="Squada One"/>
                <a:ea typeface="Squada One"/>
                <a:cs typeface="Squada One"/>
                <a:sym typeface="Squada One"/>
              </a:rPr>
              <a:t>Advanced Data Analysis Techniques</a:t>
            </a:r>
          </a:p>
          <a:p>
            <a:pPr marL="0" lvl="0" indent="0" algn="l" rtl="0">
              <a:spcBef>
                <a:spcPts val="0"/>
              </a:spcBef>
              <a:spcAft>
                <a:spcPts val="0"/>
              </a:spcAft>
              <a:buNone/>
            </a:pPr>
            <a:r>
              <a:rPr lang="en-US" dirty="0"/>
              <a:t>Apply statistical models and machine learning algorithms to scrutinize trends within the market.</a:t>
            </a:r>
            <a:endParaRPr dirty="0"/>
          </a:p>
          <a:p>
            <a:pPr marL="0" lvl="0" indent="0" algn="l" rtl="0">
              <a:spcBef>
                <a:spcPts val="0"/>
              </a:spcBef>
              <a:spcAft>
                <a:spcPts val="0"/>
              </a:spcAft>
              <a:buNone/>
            </a:pPr>
            <a:r>
              <a:rPr lang="en" sz="2300" dirty="0">
                <a:solidFill>
                  <a:srgbClr val="FFFFFF"/>
                </a:solidFill>
                <a:latin typeface="Squada One"/>
                <a:ea typeface="Squada One"/>
                <a:cs typeface="Squada One"/>
                <a:sym typeface="Squada One"/>
              </a:rPr>
              <a:t>Diversify Data Sources</a:t>
            </a:r>
            <a:endParaRPr sz="2300" dirty="0">
              <a:solidFill>
                <a:srgbClr val="FFFFFF"/>
              </a:solidFill>
              <a:latin typeface="Squada One"/>
              <a:ea typeface="Squada One"/>
              <a:cs typeface="Squada One"/>
              <a:sym typeface="Squada One"/>
            </a:endParaRPr>
          </a:p>
          <a:p>
            <a:pPr marL="0" lvl="0" indent="0" algn="l" rtl="0">
              <a:spcBef>
                <a:spcPts val="0"/>
              </a:spcBef>
              <a:spcAft>
                <a:spcPts val="0"/>
              </a:spcAft>
              <a:buNone/>
            </a:pPr>
            <a:r>
              <a:rPr lang="en-US" dirty="0"/>
              <a:t>Enhance precision and mitigate bias by aggregating data from diverse and trustworthy sources</a:t>
            </a:r>
          </a:p>
          <a:p>
            <a:pPr marL="0" lvl="0" indent="0" algn="l" rtl="0">
              <a:spcBef>
                <a:spcPts val="0"/>
              </a:spcBef>
              <a:spcAft>
                <a:spcPts val="0"/>
              </a:spcAft>
              <a:buNone/>
            </a:pPr>
            <a:r>
              <a:rPr lang="en" sz="2300" dirty="0">
                <a:solidFill>
                  <a:srgbClr val="FFFFFF"/>
                </a:solidFill>
                <a:latin typeface="Squada One"/>
                <a:ea typeface="Squada One"/>
                <a:cs typeface="Squada One"/>
                <a:sym typeface="Squada One"/>
              </a:rPr>
              <a:t>Monitor Regulatory Developments</a:t>
            </a:r>
          </a:p>
          <a:p>
            <a:pPr marL="0" lvl="0" indent="0" algn="l" rtl="0">
              <a:spcBef>
                <a:spcPts val="0"/>
              </a:spcBef>
              <a:spcAft>
                <a:spcPts val="0"/>
              </a:spcAft>
              <a:buNone/>
            </a:pPr>
            <a:r>
              <a:rPr lang="en-US" dirty="0">
                <a:solidFill>
                  <a:schemeClr val="hlink"/>
                </a:solidFill>
                <a:uFill>
                  <a:noFill/>
                </a:uFill>
              </a:rPr>
              <a:t>Continuously monitor regulatory alterations and modify analyses in response to ensure relevance and accuracy.</a:t>
            </a:r>
            <a:endParaRPr lang="en-IN" dirty="0"/>
          </a:p>
        </p:txBody>
      </p:sp>
      <p:sp>
        <p:nvSpPr>
          <p:cNvPr id="2" name="Google Shape;579;p30">
            <a:extLst>
              <a:ext uri="{FF2B5EF4-FFF2-40B4-BE49-F238E27FC236}">
                <a16:creationId xmlns:a16="http://schemas.microsoft.com/office/drawing/2014/main" id="{32FB6F37-15B2-2139-2699-4AF6B160054A}"/>
              </a:ext>
            </a:extLst>
          </p:cNvPr>
          <p:cNvSpPr/>
          <p:nvPr/>
        </p:nvSpPr>
        <p:spPr>
          <a:xfrm>
            <a:off x="776250" y="771447"/>
            <a:ext cx="7685250" cy="453759"/>
          </a:xfrm>
          <a:prstGeom prst="rect">
            <a:avLst/>
          </a:prstGeom>
          <a:gradFill>
            <a:gsLst>
              <a:gs pos="0">
                <a:srgbClr val="6F61EC"/>
              </a:gs>
              <a:gs pos="24000">
                <a:srgbClr val="8E8BD8"/>
              </a:gs>
              <a:gs pos="52000">
                <a:srgbClr val="7F76E2"/>
              </a:gs>
              <a:gs pos="78000">
                <a:srgbClr val="8E8BD8"/>
              </a:gs>
              <a:gs pos="100000">
                <a:srgbClr val="6F61EC"/>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3"/>
                </a:solidFill>
                <a:latin typeface="Titillium Web" panose="00000500000000000000" pitchFamily="2" charset="0"/>
              </a:rPr>
              <a:t>Effective strategies to overcome challenges in Bitcoin cryptocurrency market analysis.</a:t>
            </a:r>
            <a:endParaRPr lang="en-IN" dirty="0">
              <a:solidFill>
                <a:schemeClr val="accent3"/>
              </a:solidFill>
              <a:latin typeface="Titillium Web" panose="00000500000000000000" pitchFamily="2" charset="0"/>
            </a:endParaRPr>
          </a:p>
        </p:txBody>
      </p:sp>
    </p:spTree>
    <p:extLst>
      <p:ext uri="{BB962C8B-B14F-4D97-AF65-F5344CB8AC3E}">
        <p14:creationId xmlns:p14="http://schemas.microsoft.com/office/powerpoint/2010/main" val="2501919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5000" dirty="0"/>
              <a:t>CRISP-DM Methodology</a:t>
            </a:r>
            <a:endParaRPr sz="5000" dirty="0"/>
          </a:p>
        </p:txBody>
      </p:sp>
      <p:pic>
        <p:nvPicPr>
          <p:cNvPr id="4" name="Picture 3">
            <a:extLst>
              <a:ext uri="{FF2B5EF4-FFF2-40B4-BE49-F238E27FC236}">
                <a16:creationId xmlns:a16="http://schemas.microsoft.com/office/drawing/2014/main" id="{0CF09911-8D12-D558-9F4C-917AEE3E2168}"/>
              </a:ext>
            </a:extLst>
          </p:cNvPr>
          <p:cNvPicPr>
            <a:picLocks noChangeAspect="1"/>
          </p:cNvPicPr>
          <p:nvPr/>
        </p:nvPicPr>
        <p:blipFill>
          <a:blip r:embed="rId3"/>
          <a:stretch>
            <a:fillRect/>
          </a:stretch>
        </p:blipFill>
        <p:spPr>
          <a:xfrm>
            <a:off x="2224768" y="1363435"/>
            <a:ext cx="4694464" cy="3649437"/>
          </a:xfrm>
          <a:prstGeom prst="rect">
            <a:avLst/>
          </a:prstGeom>
        </p:spPr>
      </p:pic>
    </p:spTree>
    <p:extLst>
      <p:ext uri="{BB962C8B-B14F-4D97-AF65-F5344CB8AC3E}">
        <p14:creationId xmlns:p14="http://schemas.microsoft.com/office/powerpoint/2010/main" val="2843417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7" name="Google Shape;697;p41"/>
          <p:cNvSpPr txBox="1">
            <a:spLocks noGrp="1"/>
          </p:cNvSpPr>
          <p:nvPr>
            <p:ph type="subTitle" idx="4"/>
          </p:nvPr>
        </p:nvSpPr>
        <p:spPr>
          <a:xfrm>
            <a:off x="2679832" y="3182775"/>
            <a:ext cx="1824600" cy="142062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dirty="0"/>
              <a:t>Determine significant competitors and analyze the distribution of their market presence.</a:t>
            </a:r>
            <a:endParaRPr sz="1400" dirty="0"/>
          </a:p>
        </p:txBody>
      </p:sp>
      <p:sp>
        <p:nvSpPr>
          <p:cNvPr id="698" name="Google Shape;698;p41"/>
          <p:cNvSpPr txBox="1">
            <a:spLocks noGrp="1"/>
          </p:cNvSpPr>
          <p:nvPr>
            <p:ph type="subTitle" idx="6"/>
          </p:nvPr>
        </p:nvSpPr>
        <p:spPr>
          <a:xfrm>
            <a:off x="4639665" y="3217720"/>
            <a:ext cx="1824600" cy="138568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dirty="0"/>
              <a:t>Understand the spectrum of Bitcoin investors and their preferences </a:t>
            </a:r>
            <a:endParaRPr sz="1400" dirty="0"/>
          </a:p>
        </p:txBody>
      </p:sp>
      <p:sp>
        <p:nvSpPr>
          <p:cNvPr id="701" name="Google Shape;701;p41"/>
          <p:cNvSpPr txBox="1">
            <a:spLocks noGrp="1"/>
          </p:cNvSpPr>
          <p:nvPr>
            <p:ph type="subTitle" idx="8"/>
          </p:nvPr>
        </p:nvSpPr>
        <p:spPr>
          <a:xfrm>
            <a:off x="6599497" y="3217720"/>
            <a:ext cx="1824600" cy="138568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400" dirty="0"/>
              <a:t>Identify </a:t>
            </a:r>
            <a:r>
              <a:rPr lang="en-US" sz="1400" dirty="0"/>
              <a:t>opportunities for expansion and potential investment areas in the market.</a:t>
            </a:r>
            <a:endParaRPr sz="1400" dirty="0"/>
          </a:p>
        </p:txBody>
      </p:sp>
      <p:sp>
        <p:nvSpPr>
          <p:cNvPr id="703" name="Google Shape;703;p41"/>
          <p:cNvSpPr txBox="1">
            <a:spLocks noGrp="1"/>
          </p:cNvSpPr>
          <p:nvPr>
            <p:ph type="subTitle" idx="2"/>
          </p:nvPr>
        </p:nvSpPr>
        <p:spPr>
          <a:xfrm>
            <a:off x="660408" y="3182776"/>
            <a:ext cx="2019422" cy="1080192"/>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sz="1400" dirty="0"/>
              <a:t>Evaluate the current scale of the market and anticipate its future trajectory of growth.</a:t>
            </a:r>
            <a:endParaRPr sz="1400" dirty="0"/>
          </a:p>
        </p:txBody>
      </p:sp>
      <p:sp>
        <p:nvSpPr>
          <p:cNvPr id="704" name="Google Shape;704;p41"/>
          <p:cNvSpPr txBox="1">
            <a:spLocks noGrp="1"/>
          </p:cNvSpPr>
          <p:nvPr>
            <p:ph type="subTitle" idx="9"/>
          </p:nvPr>
        </p:nvSpPr>
        <p:spPr>
          <a:xfrm>
            <a:off x="1204260" y="2009888"/>
            <a:ext cx="855901"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200" dirty="0"/>
              <a:t>M</a:t>
            </a:r>
            <a:r>
              <a:rPr lang="en" sz="1200" dirty="0"/>
              <a:t>arket Size and Growth</a:t>
            </a:r>
            <a:endParaRPr sz="1200" dirty="0"/>
          </a:p>
        </p:txBody>
      </p:sp>
      <p:sp>
        <p:nvSpPr>
          <p:cNvPr id="705" name="Google Shape;705;p41"/>
          <p:cNvSpPr txBox="1">
            <a:spLocks noGrp="1"/>
          </p:cNvSpPr>
          <p:nvPr>
            <p:ph type="subTitle" idx="13"/>
          </p:nvPr>
        </p:nvSpPr>
        <p:spPr>
          <a:xfrm>
            <a:off x="2679830" y="2009888"/>
            <a:ext cx="1824600"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Competitive</a:t>
            </a:r>
          </a:p>
          <a:p>
            <a:pPr marL="0" lvl="0" indent="0" algn="ctr" rtl="0">
              <a:spcBef>
                <a:spcPts val="0"/>
              </a:spcBef>
              <a:spcAft>
                <a:spcPts val="0"/>
              </a:spcAft>
              <a:buNone/>
            </a:pPr>
            <a:r>
              <a:rPr lang="en" sz="1200" dirty="0"/>
              <a:t>Landscape</a:t>
            </a:r>
            <a:endParaRPr sz="1200" dirty="0"/>
          </a:p>
        </p:txBody>
      </p:sp>
      <p:sp>
        <p:nvSpPr>
          <p:cNvPr id="706" name="Google Shape;706;p41"/>
          <p:cNvSpPr txBox="1">
            <a:spLocks noGrp="1"/>
          </p:cNvSpPr>
          <p:nvPr>
            <p:ph type="subTitle" idx="14"/>
          </p:nvPr>
        </p:nvSpPr>
        <p:spPr>
          <a:xfrm>
            <a:off x="4988780" y="2009888"/>
            <a:ext cx="1126359"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Customer Segmentation</a:t>
            </a:r>
            <a:endParaRPr sz="1200" dirty="0"/>
          </a:p>
        </p:txBody>
      </p:sp>
      <p:sp>
        <p:nvSpPr>
          <p:cNvPr id="707" name="Google Shape;707;p41"/>
          <p:cNvSpPr txBox="1">
            <a:spLocks noGrp="1"/>
          </p:cNvSpPr>
          <p:nvPr>
            <p:ph type="subTitle" idx="15"/>
          </p:nvPr>
        </p:nvSpPr>
        <p:spPr>
          <a:xfrm>
            <a:off x="7018867" y="2009888"/>
            <a:ext cx="1024467"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Market Opportunities</a:t>
            </a:r>
            <a:endParaRPr sz="1200" dirty="0"/>
          </a:p>
        </p:txBody>
      </p:sp>
      <p:sp>
        <p:nvSpPr>
          <p:cNvPr id="708" name="Google Shape;708;p41"/>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Business Understanding in Bitcoin Cryptocurrency Market Analysis</a:t>
            </a:r>
            <a:endParaRPr sz="2400" dirty="0"/>
          </a:p>
        </p:txBody>
      </p:sp>
      <p:sp>
        <p:nvSpPr>
          <p:cNvPr id="709" name="Google Shape;709;p41"/>
          <p:cNvSpPr/>
          <p:nvPr/>
        </p:nvSpPr>
        <p:spPr>
          <a:xfrm>
            <a:off x="1204350" y="1791800"/>
            <a:ext cx="855811" cy="8559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1"/>
          <p:cNvSpPr/>
          <p:nvPr/>
        </p:nvSpPr>
        <p:spPr>
          <a:xfrm>
            <a:off x="3164180" y="1791800"/>
            <a:ext cx="855900" cy="8559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1"/>
          <p:cNvSpPr/>
          <p:nvPr/>
        </p:nvSpPr>
        <p:spPr>
          <a:xfrm>
            <a:off x="5124009" y="1791800"/>
            <a:ext cx="855900" cy="8559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1"/>
          <p:cNvSpPr/>
          <p:nvPr/>
        </p:nvSpPr>
        <p:spPr>
          <a:xfrm>
            <a:off x="7083839" y="1791800"/>
            <a:ext cx="855900" cy="8559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3" name="Google Shape;713;p41"/>
          <p:cNvCxnSpPr>
            <a:cxnSpLocks/>
            <a:stCxn id="709" idx="2"/>
          </p:cNvCxnSpPr>
          <p:nvPr/>
        </p:nvCxnSpPr>
        <p:spPr>
          <a:xfrm flipH="1">
            <a:off x="1632252" y="2647700"/>
            <a:ext cx="4" cy="535075"/>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p:cNvCxnSpPr>
            <a:cxnSpLocks/>
            <a:stCxn id="710" idx="2"/>
          </p:cNvCxnSpPr>
          <p:nvPr/>
        </p:nvCxnSpPr>
        <p:spPr>
          <a:xfrm>
            <a:off x="3592130" y="2647700"/>
            <a:ext cx="0" cy="535075"/>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p:cNvCxnSpPr>
            <a:cxnSpLocks/>
            <a:stCxn id="711" idx="2"/>
          </p:cNvCxnSpPr>
          <p:nvPr/>
        </p:nvCxnSpPr>
        <p:spPr>
          <a:xfrm>
            <a:off x="5551959" y="2647700"/>
            <a:ext cx="0" cy="535075"/>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p:cNvCxnSpPr>
            <a:cxnSpLocks/>
            <a:stCxn id="712" idx="2"/>
          </p:cNvCxnSpPr>
          <p:nvPr/>
        </p:nvCxnSpPr>
        <p:spPr>
          <a:xfrm>
            <a:off x="7511789" y="2647700"/>
            <a:ext cx="0" cy="535075"/>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2" name="Google Shape;579;p30">
            <a:extLst>
              <a:ext uri="{FF2B5EF4-FFF2-40B4-BE49-F238E27FC236}">
                <a16:creationId xmlns:a16="http://schemas.microsoft.com/office/drawing/2014/main" id="{83DEA75E-8E5C-7973-6AB9-181640CA56C3}"/>
              </a:ext>
            </a:extLst>
          </p:cNvPr>
          <p:cNvSpPr/>
          <p:nvPr/>
        </p:nvSpPr>
        <p:spPr>
          <a:xfrm>
            <a:off x="1845732" y="880533"/>
            <a:ext cx="6578267" cy="341223"/>
          </a:xfrm>
          <a:prstGeom prst="rect">
            <a:avLst/>
          </a:prstGeom>
          <a:gradFill>
            <a:gsLst>
              <a:gs pos="0">
                <a:srgbClr val="6F61EC"/>
              </a:gs>
              <a:gs pos="24000">
                <a:srgbClr val="8E8BD8"/>
              </a:gs>
              <a:gs pos="52000">
                <a:srgbClr val="7F76E2"/>
              </a:gs>
              <a:gs pos="78000">
                <a:srgbClr val="8E8BD8"/>
              </a:gs>
              <a:gs pos="100000">
                <a:srgbClr val="6F61EC"/>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3"/>
                </a:solidFill>
                <a:latin typeface="Titillium Web" panose="00000500000000000000" pitchFamily="2" charset="0"/>
              </a:rPr>
              <a:t>Gaining Insights into the market dynamics and trends.</a:t>
            </a:r>
            <a:endParaRPr lang="en-IN" dirty="0">
              <a:solidFill>
                <a:schemeClr val="accent3"/>
              </a:solidFill>
              <a:latin typeface="Titillium Web" panose="00000500000000000000" pitchFamily="2"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7C6A838F-50E6-EA26-5315-24B4D1911058}"/>
            </a:ext>
          </a:extLst>
        </p:cNvPr>
        <p:cNvGrpSpPr/>
        <p:nvPr/>
      </p:nvGrpSpPr>
      <p:grpSpPr>
        <a:xfrm>
          <a:off x="0" y="0"/>
          <a:ext cx="0" cy="0"/>
          <a:chOff x="0" y="0"/>
          <a:chExt cx="0" cy="0"/>
        </a:xfrm>
      </p:grpSpPr>
      <p:sp>
        <p:nvSpPr>
          <p:cNvPr id="704" name="Google Shape;704;p41">
            <a:extLst>
              <a:ext uri="{FF2B5EF4-FFF2-40B4-BE49-F238E27FC236}">
                <a16:creationId xmlns:a16="http://schemas.microsoft.com/office/drawing/2014/main" id="{E394FDBE-612C-7B99-0250-CB5C2516CF27}"/>
              </a:ext>
            </a:extLst>
          </p:cNvPr>
          <p:cNvSpPr txBox="1">
            <a:spLocks noGrp="1"/>
          </p:cNvSpPr>
          <p:nvPr>
            <p:ph type="subTitle" idx="9"/>
          </p:nvPr>
        </p:nvSpPr>
        <p:spPr>
          <a:xfrm>
            <a:off x="988357" y="2360949"/>
            <a:ext cx="1166317"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400" dirty="0"/>
              <a:t>Historical Price Data</a:t>
            </a:r>
            <a:endParaRPr sz="1400" dirty="0"/>
          </a:p>
        </p:txBody>
      </p:sp>
      <p:sp>
        <p:nvSpPr>
          <p:cNvPr id="708" name="Google Shape;708;p41">
            <a:extLst>
              <a:ext uri="{FF2B5EF4-FFF2-40B4-BE49-F238E27FC236}">
                <a16:creationId xmlns:a16="http://schemas.microsoft.com/office/drawing/2014/main" id="{0E15631C-0D36-A0C1-8D80-C7EC35390D0F}"/>
              </a:ext>
            </a:extLst>
          </p:cNvPr>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Data Requirements for Bitcoin Cryptocurrency Market Analysis</a:t>
            </a:r>
            <a:endParaRPr sz="2400" dirty="0"/>
          </a:p>
        </p:txBody>
      </p:sp>
      <p:sp>
        <p:nvSpPr>
          <p:cNvPr id="709" name="Google Shape;709;p41">
            <a:extLst>
              <a:ext uri="{FF2B5EF4-FFF2-40B4-BE49-F238E27FC236}">
                <a16:creationId xmlns:a16="http://schemas.microsoft.com/office/drawing/2014/main" id="{7A6D468B-574F-2DE3-D559-173A3277EFD1}"/>
              </a:ext>
            </a:extLst>
          </p:cNvPr>
          <p:cNvSpPr/>
          <p:nvPr/>
        </p:nvSpPr>
        <p:spPr>
          <a:xfrm>
            <a:off x="988447" y="2142860"/>
            <a:ext cx="1166317" cy="2407667"/>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3" name="Google Shape;713;p41">
            <a:extLst>
              <a:ext uri="{FF2B5EF4-FFF2-40B4-BE49-F238E27FC236}">
                <a16:creationId xmlns:a16="http://schemas.microsoft.com/office/drawing/2014/main" id="{31A6EF08-0EE0-4609-12BF-DB1993146771}"/>
              </a:ext>
            </a:extLst>
          </p:cNvPr>
          <p:cNvCxnSpPr>
            <a:cxnSpLocks/>
          </p:cNvCxnSpPr>
          <p:nvPr/>
        </p:nvCxnSpPr>
        <p:spPr>
          <a:xfrm>
            <a:off x="8804630" y="1738993"/>
            <a:ext cx="3530" cy="1615864"/>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a:extLst>
              <a:ext uri="{FF2B5EF4-FFF2-40B4-BE49-F238E27FC236}">
                <a16:creationId xmlns:a16="http://schemas.microsoft.com/office/drawing/2014/main" id="{93F4EEB3-B14C-DD88-8C02-499FB7B5A4D1}"/>
              </a:ext>
            </a:extLst>
          </p:cNvPr>
          <p:cNvCxnSpPr>
            <a:cxnSpLocks/>
            <a:endCxn id="52" idx="1"/>
          </p:cNvCxnSpPr>
          <p:nvPr/>
        </p:nvCxnSpPr>
        <p:spPr>
          <a:xfrm flipV="1">
            <a:off x="2154674" y="3346694"/>
            <a:ext cx="894815" cy="8163"/>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15" name="Google Shape;715;p41">
            <a:extLst>
              <a:ext uri="{FF2B5EF4-FFF2-40B4-BE49-F238E27FC236}">
                <a16:creationId xmlns:a16="http://schemas.microsoft.com/office/drawing/2014/main" id="{E827B796-7933-151A-9E34-7D60184AE087}"/>
              </a:ext>
            </a:extLst>
          </p:cNvPr>
          <p:cNvCxnSpPr>
            <a:cxnSpLocks/>
          </p:cNvCxnSpPr>
          <p:nvPr/>
        </p:nvCxnSpPr>
        <p:spPr>
          <a:xfrm flipH="1">
            <a:off x="579664" y="1738993"/>
            <a:ext cx="8224966" cy="876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a:extLst>
              <a:ext uri="{FF2B5EF4-FFF2-40B4-BE49-F238E27FC236}">
                <a16:creationId xmlns:a16="http://schemas.microsoft.com/office/drawing/2014/main" id="{28BB2A66-EF82-1D10-7DCE-94B6FA4EA8BF}"/>
              </a:ext>
            </a:extLst>
          </p:cNvPr>
          <p:cNvCxnSpPr>
            <a:cxnSpLocks/>
          </p:cNvCxnSpPr>
          <p:nvPr/>
        </p:nvCxnSpPr>
        <p:spPr>
          <a:xfrm flipH="1">
            <a:off x="8202314" y="3346693"/>
            <a:ext cx="602316" cy="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2" name="Google Shape;579;p30">
            <a:extLst>
              <a:ext uri="{FF2B5EF4-FFF2-40B4-BE49-F238E27FC236}">
                <a16:creationId xmlns:a16="http://schemas.microsoft.com/office/drawing/2014/main" id="{9177C6CF-72FE-93D5-53DF-2273C6BD9A43}"/>
              </a:ext>
            </a:extLst>
          </p:cNvPr>
          <p:cNvSpPr/>
          <p:nvPr/>
        </p:nvSpPr>
        <p:spPr>
          <a:xfrm>
            <a:off x="1845732" y="880533"/>
            <a:ext cx="6578267" cy="341223"/>
          </a:xfrm>
          <a:prstGeom prst="rect">
            <a:avLst/>
          </a:prstGeom>
          <a:gradFill>
            <a:gsLst>
              <a:gs pos="0">
                <a:srgbClr val="6F61EC"/>
              </a:gs>
              <a:gs pos="24000">
                <a:srgbClr val="8E8BD8"/>
              </a:gs>
              <a:gs pos="52000">
                <a:srgbClr val="7F76E2"/>
              </a:gs>
              <a:gs pos="78000">
                <a:srgbClr val="8E8BD8"/>
              </a:gs>
              <a:gs pos="100000">
                <a:srgbClr val="6F61EC"/>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3"/>
                </a:solidFill>
                <a:latin typeface="Titillium Web" panose="00000500000000000000" pitchFamily="2" charset="0"/>
              </a:rPr>
              <a:t>Exploring the available data sources and their characteristics</a:t>
            </a:r>
            <a:endParaRPr lang="en-IN" dirty="0">
              <a:solidFill>
                <a:schemeClr val="accent3"/>
              </a:solidFill>
              <a:latin typeface="Titillium Web" panose="00000500000000000000" pitchFamily="2" charset="0"/>
            </a:endParaRPr>
          </a:p>
        </p:txBody>
      </p:sp>
      <p:sp>
        <p:nvSpPr>
          <p:cNvPr id="32" name="Google Shape;703;p41">
            <a:extLst>
              <a:ext uri="{FF2B5EF4-FFF2-40B4-BE49-F238E27FC236}">
                <a16:creationId xmlns:a16="http://schemas.microsoft.com/office/drawing/2014/main" id="{6A22B0C7-61DE-F75B-9ADB-8B7FC619DA2D}"/>
              </a:ext>
            </a:extLst>
          </p:cNvPr>
          <p:cNvSpPr txBox="1">
            <a:spLocks/>
          </p:cNvSpPr>
          <p:nvPr/>
        </p:nvSpPr>
        <p:spPr>
          <a:xfrm>
            <a:off x="988357" y="2922811"/>
            <a:ext cx="1166406" cy="16277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L="914400" marR="0" lvl="1"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spcAft>
                <a:spcPts val="1600"/>
              </a:spcAft>
            </a:pPr>
            <a:r>
              <a:rPr lang="en-US" sz="1400" dirty="0"/>
              <a:t>Analyze the past price movements and Patterns.</a:t>
            </a:r>
          </a:p>
        </p:txBody>
      </p:sp>
      <p:sp>
        <p:nvSpPr>
          <p:cNvPr id="45" name="Google Shape;704;p41">
            <a:extLst>
              <a:ext uri="{FF2B5EF4-FFF2-40B4-BE49-F238E27FC236}">
                <a16:creationId xmlns:a16="http://schemas.microsoft.com/office/drawing/2014/main" id="{5970CE19-AC4C-24B5-074E-5DA93BE1A148}"/>
              </a:ext>
            </a:extLst>
          </p:cNvPr>
          <p:cNvSpPr txBox="1">
            <a:spLocks/>
          </p:cNvSpPr>
          <p:nvPr/>
        </p:nvSpPr>
        <p:spPr>
          <a:xfrm>
            <a:off x="5050255" y="2360949"/>
            <a:ext cx="1166317"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rgbClr val="FFFFFF"/>
              </a:buClr>
              <a:buSzPts val="3500"/>
              <a:buFont typeface="Squada One"/>
              <a:buNone/>
              <a:defRPr sz="3500" b="0" i="0" u="none" strike="noStrike" cap="none">
                <a:solidFill>
                  <a:srgbClr val="FFFFFF"/>
                </a:solidFill>
                <a:latin typeface="Squada One"/>
                <a:ea typeface="Squada One"/>
                <a:cs typeface="Squada One"/>
                <a:sym typeface="Squada One"/>
              </a:defRPr>
            </a:lvl1pPr>
            <a:lvl2pPr marL="914400" marR="0" lvl="1" indent="-330200" algn="ctr" rtl="0">
              <a:lnSpc>
                <a:spcPct val="115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r>
              <a:rPr lang="en-IN" sz="1400" dirty="0"/>
              <a:t>Social Media Sentiment</a:t>
            </a:r>
          </a:p>
        </p:txBody>
      </p:sp>
      <p:sp>
        <p:nvSpPr>
          <p:cNvPr id="46" name="Google Shape;709;p41">
            <a:extLst>
              <a:ext uri="{FF2B5EF4-FFF2-40B4-BE49-F238E27FC236}">
                <a16:creationId xmlns:a16="http://schemas.microsoft.com/office/drawing/2014/main" id="{D1D3C035-4D94-8D5B-A9A2-2708D0D21E99}"/>
              </a:ext>
            </a:extLst>
          </p:cNvPr>
          <p:cNvSpPr/>
          <p:nvPr/>
        </p:nvSpPr>
        <p:spPr>
          <a:xfrm>
            <a:off x="5050345" y="2142860"/>
            <a:ext cx="1166317" cy="2407667"/>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03;p41">
            <a:extLst>
              <a:ext uri="{FF2B5EF4-FFF2-40B4-BE49-F238E27FC236}">
                <a16:creationId xmlns:a16="http://schemas.microsoft.com/office/drawing/2014/main" id="{C3E7E799-F1FD-7C83-B354-0ED61F2500BB}"/>
              </a:ext>
            </a:extLst>
          </p:cNvPr>
          <p:cNvSpPr txBox="1">
            <a:spLocks/>
          </p:cNvSpPr>
          <p:nvPr/>
        </p:nvSpPr>
        <p:spPr>
          <a:xfrm>
            <a:off x="5050255" y="2922811"/>
            <a:ext cx="1166406" cy="16277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L="914400" marR="0" lvl="1"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spcAft>
                <a:spcPts val="1600"/>
              </a:spcAft>
            </a:pPr>
            <a:r>
              <a:rPr lang="en-US" sz="1400" dirty="0"/>
              <a:t>Monitor public sentiment and it’s impact on the market.</a:t>
            </a:r>
          </a:p>
        </p:txBody>
      </p:sp>
      <p:sp>
        <p:nvSpPr>
          <p:cNvPr id="48" name="Google Shape;704;p41">
            <a:extLst>
              <a:ext uri="{FF2B5EF4-FFF2-40B4-BE49-F238E27FC236}">
                <a16:creationId xmlns:a16="http://schemas.microsoft.com/office/drawing/2014/main" id="{C1460461-09A8-ADB2-D9A5-2E7D5D1CE378}"/>
              </a:ext>
            </a:extLst>
          </p:cNvPr>
          <p:cNvSpPr txBox="1">
            <a:spLocks/>
          </p:cNvSpPr>
          <p:nvPr/>
        </p:nvSpPr>
        <p:spPr>
          <a:xfrm>
            <a:off x="7035997" y="2360949"/>
            <a:ext cx="1166317"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rgbClr val="FFFFFF"/>
              </a:buClr>
              <a:buSzPts val="3500"/>
              <a:buFont typeface="Squada One"/>
              <a:buNone/>
              <a:defRPr sz="3500" b="0" i="0" u="none" strike="noStrike" cap="none">
                <a:solidFill>
                  <a:srgbClr val="FFFFFF"/>
                </a:solidFill>
                <a:latin typeface="Squada One"/>
                <a:ea typeface="Squada One"/>
                <a:cs typeface="Squada One"/>
                <a:sym typeface="Squada One"/>
              </a:defRPr>
            </a:lvl1pPr>
            <a:lvl2pPr marL="914400" marR="0" lvl="1" indent="-330200" algn="ctr" rtl="0">
              <a:lnSpc>
                <a:spcPct val="115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r>
              <a:rPr lang="en-IN" sz="1400" dirty="0"/>
              <a:t>Regulatory News</a:t>
            </a:r>
          </a:p>
        </p:txBody>
      </p:sp>
      <p:sp>
        <p:nvSpPr>
          <p:cNvPr id="49" name="Google Shape;709;p41">
            <a:extLst>
              <a:ext uri="{FF2B5EF4-FFF2-40B4-BE49-F238E27FC236}">
                <a16:creationId xmlns:a16="http://schemas.microsoft.com/office/drawing/2014/main" id="{C6AB0E58-BDC8-61B2-E1FC-DF7D72759F5B}"/>
              </a:ext>
            </a:extLst>
          </p:cNvPr>
          <p:cNvSpPr/>
          <p:nvPr/>
        </p:nvSpPr>
        <p:spPr>
          <a:xfrm>
            <a:off x="7036087" y="2142860"/>
            <a:ext cx="1166317" cy="2407667"/>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03;p41">
            <a:extLst>
              <a:ext uri="{FF2B5EF4-FFF2-40B4-BE49-F238E27FC236}">
                <a16:creationId xmlns:a16="http://schemas.microsoft.com/office/drawing/2014/main" id="{B1D2E09D-03DC-DEF2-203C-E5E88AA98DD7}"/>
              </a:ext>
            </a:extLst>
          </p:cNvPr>
          <p:cNvSpPr txBox="1">
            <a:spLocks/>
          </p:cNvSpPr>
          <p:nvPr/>
        </p:nvSpPr>
        <p:spPr>
          <a:xfrm>
            <a:off x="7035997" y="2922811"/>
            <a:ext cx="1166406" cy="16277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L="914400" marR="0" lvl="1"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spcAft>
                <a:spcPts val="1600"/>
              </a:spcAft>
            </a:pPr>
            <a:r>
              <a:rPr lang="en-US" sz="1400" dirty="0"/>
              <a:t>Track regulatory announcements and their influence on the market.</a:t>
            </a:r>
          </a:p>
        </p:txBody>
      </p:sp>
      <p:sp>
        <p:nvSpPr>
          <p:cNvPr id="51" name="Google Shape;704;p41">
            <a:extLst>
              <a:ext uri="{FF2B5EF4-FFF2-40B4-BE49-F238E27FC236}">
                <a16:creationId xmlns:a16="http://schemas.microsoft.com/office/drawing/2014/main" id="{10A1ABA8-47F0-0A1F-DDEA-68280DB6EE94}"/>
              </a:ext>
            </a:extLst>
          </p:cNvPr>
          <p:cNvSpPr txBox="1">
            <a:spLocks/>
          </p:cNvSpPr>
          <p:nvPr/>
        </p:nvSpPr>
        <p:spPr>
          <a:xfrm>
            <a:off x="3049399" y="2360949"/>
            <a:ext cx="1166317"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rgbClr val="FFFFFF"/>
              </a:buClr>
              <a:buSzPts val="3500"/>
              <a:buFont typeface="Squada One"/>
              <a:buNone/>
              <a:defRPr sz="3500" b="0" i="0" u="none" strike="noStrike" cap="none">
                <a:solidFill>
                  <a:srgbClr val="FFFFFF"/>
                </a:solidFill>
                <a:latin typeface="Squada One"/>
                <a:ea typeface="Squada One"/>
                <a:cs typeface="Squada One"/>
                <a:sym typeface="Squada One"/>
              </a:defRPr>
            </a:lvl1pPr>
            <a:lvl2pPr marL="914400" marR="0" lvl="1" indent="-330200" algn="ctr" rtl="0">
              <a:lnSpc>
                <a:spcPct val="115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r>
              <a:rPr lang="en-IN" sz="1400" dirty="0"/>
              <a:t>Trading Volume</a:t>
            </a:r>
          </a:p>
        </p:txBody>
      </p:sp>
      <p:sp>
        <p:nvSpPr>
          <p:cNvPr id="52" name="Google Shape;709;p41">
            <a:extLst>
              <a:ext uri="{FF2B5EF4-FFF2-40B4-BE49-F238E27FC236}">
                <a16:creationId xmlns:a16="http://schemas.microsoft.com/office/drawing/2014/main" id="{FA70BD5A-D0EB-8A27-EEA1-D2F18182B090}"/>
              </a:ext>
            </a:extLst>
          </p:cNvPr>
          <p:cNvSpPr/>
          <p:nvPr/>
        </p:nvSpPr>
        <p:spPr>
          <a:xfrm>
            <a:off x="3049489" y="2142860"/>
            <a:ext cx="1166317" cy="2407667"/>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03;p41">
            <a:extLst>
              <a:ext uri="{FF2B5EF4-FFF2-40B4-BE49-F238E27FC236}">
                <a16:creationId xmlns:a16="http://schemas.microsoft.com/office/drawing/2014/main" id="{70C59877-E171-AA4E-E86B-EFF99F3D39DC}"/>
              </a:ext>
            </a:extLst>
          </p:cNvPr>
          <p:cNvSpPr txBox="1">
            <a:spLocks/>
          </p:cNvSpPr>
          <p:nvPr/>
        </p:nvSpPr>
        <p:spPr>
          <a:xfrm>
            <a:off x="3049399" y="2922811"/>
            <a:ext cx="1166406" cy="16277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L="914400" marR="0" lvl="1"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160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1600"/>
              </a:spcBef>
              <a:spcAft>
                <a:spcPts val="160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spcAft>
                <a:spcPts val="1600"/>
              </a:spcAft>
            </a:pPr>
            <a:r>
              <a:rPr lang="en-US" sz="1400" dirty="0"/>
              <a:t>Access the liquidity and Market activity.</a:t>
            </a:r>
          </a:p>
        </p:txBody>
      </p:sp>
      <p:cxnSp>
        <p:nvCxnSpPr>
          <p:cNvPr id="58" name="Google Shape;714;p41">
            <a:extLst>
              <a:ext uri="{FF2B5EF4-FFF2-40B4-BE49-F238E27FC236}">
                <a16:creationId xmlns:a16="http://schemas.microsoft.com/office/drawing/2014/main" id="{FC4A4117-840F-7F60-0858-F14D09126CBC}"/>
              </a:ext>
            </a:extLst>
          </p:cNvPr>
          <p:cNvCxnSpPr>
            <a:cxnSpLocks/>
          </p:cNvCxnSpPr>
          <p:nvPr/>
        </p:nvCxnSpPr>
        <p:spPr>
          <a:xfrm flipV="1">
            <a:off x="4215716" y="3346693"/>
            <a:ext cx="834538" cy="8164"/>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9" name="Google Shape;714;p41">
            <a:extLst>
              <a:ext uri="{FF2B5EF4-FFF2-40B4-BE49-F238E27FC236}">
                <a16:creationId xmlns:a16="http://schemas.microsoft.com/office/drawing/2014/main" id="{1718E1F1-1EB5-2117-F5E8-7C2F61A20B05}"/>
              </a:ext>
            </a:extLst>
          </p:cNvPr>
          <p:cNvCxnSpPr>
            <a:cxnSpLocks/>
            <a:stCxn id="46" idx="3"/>
            <a:endCxn id="49" idx="1"/>
          </p:cNvCxnSpPr>
          <p:nvPr/>
        </p:nvCxnSpPr>
        <p:spPr>
          <a:xfrm>
            <a:off x="6216662" y="3346694"/>
            <a:ext cx="819425" cy="0"/>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46" name="Google Shape;714;p41">
            <a:extLst>
              <a:ext uri="{FF2B5EF4-FFF2-40B4-BE49-F238E27FC236}">
                <a16:creationId xmlns:a16="http://schemas.microsoft.com/office/drawing/2014/main" id="{4C1AA1A8-145C-4DD7-2153-B933EAF4D595}"/>
              </a:ext>
            </a:extLst>
          </p:cNvPr>
          <p:cNvCxnSpPr>
            <a:cxnSpLocks/>
          </p:cNvCxnSpPr>
          <p:nvPr/>
        </p:nvCxnSpPr>
        <p:spPr>
          <a:xfrm flipV="1">
            <a:off x="579664" y="1747753"/>
            <a:ext cx="0" cy="1605746"/>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649" name="Google Shape;714;p41">
            <a:extLst>
              <a:ext uri="{FF2B5EF4-FFF2-40B4-BE49-F238E27FC236}">
                <a16:creationId xmlns:a16="http://schemas.microsoft.com/office/drawing/2014/main" id="{3F36C779-F618-AA11-73E4-548341E5D5F9}"/>
              </a:ext>
            </a:extLst>
          </p:cNvPr>
          <p:cNvCxnSpPr>
            <a:cxnSpLocks/>
          </p:cNvCxnSpPr>
          <p:nvPr/>
        </p:nvCxnSpPr>
        <p:spPr>
          <a:xfrm flipV="1">
            <a:off x="576134" y="3352142"/>
            <a:ext cx="388738" cy="1357"/>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47854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14BB251-7E17-65D9-6163-E4FB15954EB1}"/>
            </a:ext>
          </a:extLst>
        </p:cNvPr>
        <p:cNvGrpSpPr/>
        <p:nvPr/>
      </p:nvGrpSpPr>
      <p:grpSpPr>
        <a:xfrm>
          <a:off x="0" y="0"/>
          <a:ext cx="0" cy="0"/>
          <a:chOff x="0" y="0"/>
          <a:chExt cx="0" cy="0"/>
        </a:xfrm>
      </p:grpSpPr>
      <p:sp>
        <p:nvSpPr>
          <p:cNvPr id="708" name="Google Shape;708;p41">
            <a:extLst>
              <a:ext uri="{FF2B5EF4-FFF2-40B4-BE49-F238E27FC236}">
                <a16:creationId xmlns:a16="http://schemas.microsoft.com/office/drawing/2014/main" id="{16C29E5B-2EC6-9B15-93D5-EE7B4913E6D3}"/>
              </a:ext>
            </a:extLst>
          </p:cNvPr>
          <p:cNvSpPr txBox="1">
            <a:spLocks noGrp="1"/>
          </p:cNvSpPr>
          <p:nvPr>
            <p:ph type="title"/>
          </p:nvPr>
        </p:nvSpPr>
        <p:spPr>
          <a:xfrm>
            <a:off x="720000" y="414867"/>
            <a:ext cx="7704000" cy="6978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5000" dirty="0"/>
              <a:t> Data Pipeline</a:t>
            </a:r>
            <a:endParaRPr sz="5000" dirty="0"/>
          </a:p>
        </p:txBody>
      </p:sp>
      <p:pic>
        <p:nvPicPr>
          <p:cNvPr id="3" name="Picture 2" descr="A diagram of a data processing process&#10;&#10;Description automatically generated">
            <a:extLst>
              <a:ext uri="{FF2B5EF4-FFF2-40B4-BE49-F238E27FC236}">
                <a16:creationId xmlns:a16="http://schemas.microsoft.com/office/drawing/2014/main" id="{B6D4AED4-6C5B-FA4C-E462-35104A0AAFB7}"/>
              </a:ext>
            </a:extLst>
          </p:cNvPr>
          <p:cNvPicPr>
            <a:picLocks noChangeAspect="1"/>
          </p:cNvPicPr>
          <p:nvPr/>
        </p:nvPicPr>
        <p:blipFill>
          <a:blip r:embed="rId3"/>
          <a:stretch>
            <a:fillRect/>
          </a:stretch>
        </p:blipFill>
        <p:spPr>
          <a:xfrm>
            <a:off x="1185227" y="1364660"/>
            <a:ext cx="6773545" cy="3640048"/>
          </a:xfrm>
          <a:prstGeom prst="rect">
            <a:avLst/>
          </a:prstGeom>
        </p:spPr>
      </p:pic>
    </p:spTree>
    <p:extLst>
      <p:ext uri="{BB962C8B-B14F-4D97-AF65-F5344CB8AC3E}">
        <p14:creationId xmlns:p14="http://schemas.microsoft.com/office/powerpoint/2010/main" val="1289688679"/>
      </p:ext>
    </p:extLst>
  </p:cSld>
  <p:clrMapOvr>
    <a:masterClrMapping/>
  </p:clrMapOvr>
</p:sld>
</file>

<file path=ppt/theme/theme1.xml><?xml version="1.0" encoding="utf-8"?>
<a:theme xmlns:a="http://schemas.openxmlformats.org/drawingml/2006/main" name="Bitcoin Company Pitch Deck by Slidesgo">
  <a:themeElements>
    <a:clrScheme name="Simple Light">
      <a:dk1>
        <a:srgbClr val="5B57DE"/>
      </a:dk1>
      <a:lt1>
        <a:srgbClr val="8E8BD8"/>
      </a:lt1>
      <a:dk2>
        <a:srgbClr val="DFDEFF"/>
      </a:dk2>
      <a:lt2>
        <a:srgbClr val="EEEEEE"/>
      </a:lt2>
      <a:accent1>
        <a:srgbClr val="3F308A"/>
      </a:accent1>
      <a:accent2>
        <a:srgbClr val="876FFF"/>
      </a:accent2>
      <a:accent3>
        <a:srgbClr val="FFFFFF"/>
      </a:accent3>
      <a:accent4>
        <a:srgbClr val="876FFF"/>
      </a:accent4>
      <a:accent5>
        <a:srgbClr val="DFDEFF"/>
      </a:accent5>
      <a:accent6>
        <a:srgbClr val="5B57DE"/>
      </a:accent6>
      <a:hlink>
        <a:srgbClr val="8E8B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TotalTime>
  <Words>746</Words>
  <Application>Microsoft Office PowerPoint</Application>
  <PresentationFormat>On-screen Show (16:9)</PresentationFormat>
  <Paragraphs>103</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Squada One</vt:lpstr>
      <vt:lpstr>Titillium Web</vt:lpstr>
      <vt:lpstr>Bitcoin Company Pitch Deck by Slidesgo</vt:lpstr>
      <vt:lpstr>Exploring the Bitcoin Cryptocurrency Market </vt:lpstr>
      <vt:lpstr>Team Members</vt:lpstr>
      <vt:lpstr>Introduction</vt:lpstr>
      <vt:lpstr>Challenges in Exploring the Bitcoin Cryptocurrency Market</vt:lpstr>
      <vt:lpstr>Solutions for Analyzing the Bitcoin Cryptocurrency Market</vt:lpstr>
      <vt:lpstr>CRISP-DM Methodology</vt:lpstr>
      <vt:lpstr>Business Understanding in Bitcoin Cryptocurrency Market Analysis</vt:lpstr>
      <vt:lpstr>Data Requirements for Bitcoin Cryptocurrency Market Analysis</vt:lpstr>
      <vt:lpstr> Data Pipeline</vt:lpstr>
      <vt:lpstr>Uploading Data to AWS EC2</vt:lpstr>
      <vt:lpstr>Connecting to AWS S3</vt:lpstr>
      <vt:lpstr>Database Created in AWS Glue</vt:lpstr>
      <vt:lpstr>Queries Run Using AWS Athena</vt:lpstr>
      <vt:lpstr>Results of Cryptocurrency Ranking Analysis</vt:lpstr>
      <vt:lpstr>Cryptocurrency With Highest &amp; Lowest Trading Volume</vt:lpstr>
      <vt:lpstr>Connecting AWS Athena to Power BI Using ODBC</vt:lpstr>
      <vt:lpstr>Data Visualization using Power BI</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the Bitcoin Cryptocurrency Market</dc:title>
  <dc:creator>Jayakrishna Chinthaginjala</dc:creator>
  <cp:lastModifiedBy>Karthik Vinnakota</cp:lastModifiedBy>
  <cp:revision>7</cp:revision>
  <dcterms:modified xsi:type="dcterms:W3CDTF">2024-04-22T20:02:09Z</dcterms:modified>
</cp:coreProperties>
</file>